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ink/ink18.xml" ContentType="application/inkml+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1" r:id="rId1"/>
  </p:sldMasterIdLst>
  <p:notesMasterIdLst>
    <p:notesMasterId r:id="rId46"/>
  </p:notesMasterIdLst>
  <p:sldIdLst>
    <p:sldId id="256" r:id="rId2"/>
    <p:sldId id="259" r:id="rId3"/>
    <p:sldId id="282" r:id="rId4"/>
    <p:sldId id="279" r:id="rId5"/>
    <p:sldId id="260" r:id="rId6"/>
    <p:sldId id="261" r:id="rId7"/>
    <p:sldId id="262" r:id="rId8"/>
    <p:sldId id="263" r:id="rId9"/>
    <p:sldId id="264" r:id="rId10"/>
    <p:sldId id="265" r:id="rId11"/>
    <p:sldId id="266" r:id="rId12"/>
    <p:sldId id="371" r:id="rId13"/>
    <p:sldId id="342" r:id="rId14"/>
    <p:sldId id="370" r:id="rId15"/>
    <p:sldId id="373" r:id="rId16"/>
    <p:sldId id="375" r:id="rId17"/>
    <p:sldId id="374" r:id="rId18"/>
    <p:sldId id="368" r:id="rId19"/>
    <p:sldId id="321" r:id="rId20"/>
    <p:sldId id="322" r:id="rId21"/>
    <p:sldId id="369" r:id="rId22"/>
    <p:sldId id="361" r:id="rId23"/>
    <p:sldId id="337" r:id="rId24"/>
    <p:sldId id="372" r:id="rId25"/>
    <p:sldId id="376" r:id="rId26"/>
    <p:sldId id="280" r:id="rId27"/>
    <p:sldId id="338" r:id="rId28"/>
    <p:sldId id="267" r:id="rId29"/>
    <p:sldId id="377" r:id="rId30"/>
    <p:sldId id="341" r:id="rId31"/>
    <p:sldId id="346" r:id="rId32"/>
    <p:sldId id="339" r:id="rId33"/>
    <p:sldId id="281" r:id="rId34"/>
    <p:sldId id="269" r:id="rId35"/>
    <p:sldId id="270" r:id="rId36"/>
    <p:sldId id="271" r:id="rId37"/>
    <p:sldId id="306" r:id="rId38"/>
    <p:sldId id="305" r:id="rId39"/>
    <p:sldId id="307" r:id="rId40"/>
    <p:sldId id="299" r:id="rId41"/>
    <p:sldId id="301" r:id="rId42"/>
    <p:sldId id="302" r:id="rId43"/>
    <p:sldId id="378" r:id="rId44"/>
    <p:sldId id="379" r:id="rId4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Intro" id="{22E62FC5-8C1D-B84A-B63D-8A3578AC0C3C}">
          <p14:sldIdLst>
            <p14:sldId id="256"/>
            <p14:sldId id="259"/>
            <p14:sldId id="282"/>
          </p14:sldIdLst>
        </p14:section>
        <p14:section name="Array functions" id="{C06CEA33-800D-4842-8279-C2946EBE10F4}">
          <p14:sldIdLst>
            <p14:sldId id="279"/>
          </p14:sldIdLst>
        </p14:section>
        <p14:section name="POV Syntax and Semantics" id="{887F3BF4-DCCF-6D41-A6A1-2E5F640E6792}">
          <p14:sldIdLst>
            <p14:sldId id="260"/>
            <p14:sldId id="261"/>
            <p14:sldId id="262"/>
            <p14:sldId id="263"/>
            <p14:sldId id="264"/>
            <p14:sldId id="265"/>
            <p14:sldId id="266"/>
            <p14:sldId id="371"/>
          </p14:sldIdLst>
        </p14:section>
        <p14:section name="More about reduce" id="{BF7D08C8-81B3-9941-BF77-603A81E6AAEA}">
          <p14:sldIdLst>
            <p14:sldId id="342"/>
            <p14:sldId id="370"/>
            <p14:sldId id="373"/>
            <p14:sldId id="375"/>
            <p14:sldId id="374"/>
            <p14:sldId id="368"/>
          </p14:sldIdLst>
        </p14:section>
        <p14:section name="POV items iterated" id="{88F6C7F3-B07C-384C-BA67-FBE06C5B2BCF}">
          <p14:sldIdLst>
            <p14:sldId id="321"/>
            <p14:sldId id="322"/>
          </p14:sldIdLst>
        </p14:section>
        <p14:section name="Syntax recap" id="{9FB19925-FAAE-F343-91F6-2730E4D1A3FB}">
          <p14:sldIdLst>
            <p14:sldId id="369"/>
            <p14:sldId id="361"/>
          </p14:sldIdLst>
        </p14:section>
        <p14:section name="Semantics vs. performance" id="{644351E8-1C1C-AF49-94B3-D3FF1A632B2A}">
          <p14:sldIdLst>
            <p14:sldId id="337"/>
            <p14:sldId id="372"/>
          </p14:sldIdLst>
        </p14:section>
        <p14:section name="Objects as lists" id="{4EF5EC32-B775-124D-8D95-5A79F82A8B60}">
          <p14:sldIdLst>
            <p14:sldId id="376"/>
          </p14:sldIdLst>
        </p14:section>
        <p14:section name="Function Composition" id="{B511B7A1-DDBA-EE4D-A3EF-3A02156095A4}">
          <p14:sldIdLst>
            <p14:sldId id="280"/>
            <p14:sldId id="338"/>
            <p14:sldId id="267"/>
            <p14:sldId id="377"/>
            <p14:sldId id="341"/>
            <p14:sldId id="346"/>
            <p14:sldId id="339"/>
          </p14:sldIdLst>
        </p14:section>
        <p14:section name="Functions vs methods" id="{FEF2609B-9424-7D4A-831A-09F23E778839}">
          <p14:sldIdLst>
            <p14:sldId id="281"/>
            <p14:sldId id="269"/>
            <p14:sldId id="270"/>
            <p14:sldId id="271"/>
          </p14:sldIdLst>
        </p14:section>
        <p14:section name="Pure Functions" id="{BFCAAE7F-3724-DA4A-8CFD-1B9279175C5D}">
          <p14:sldIdLst>
            <p14:sldId id="306"/>
            <p14:sldId id="305"/>
            <p14:sldId id="307"/>
            <p14:sldId id="299"/>
            <p14:sldId id="301"/>
            <p14:sldId id="302"/>
          </p14:sldIdLst>
        </p14:section>
        <p14:section name="Part 1 Summary" id="{F5421E33-8488-E248-97A2-874E0CC37ECC}">
          <p14:sldIdLst>
            <p14:sldId id="378"/>
            <p14:sldId id="379"/>
          </p14:sldIdLst>
        </p14:section>
        <p14:section name="Higher Order Functions" id="{8565FF3B-1825-A740-8E9F-8FD38E5010C7}">
          <p14:sldIdLst/>
        </p14:section>
        <p14:section name="Function as argument" id="{DCA8F20A-E36B-B544-AF3E-28CC4CF2B45D}">
          <p14:sldIdLst/>
        </p14:section>
        <p14:section name="Returning Functions" id="{B1414778-A6C3-574C-AE46-27EEE74124A8}">
          <p14:sldIdLst/>
        </p14:section>
        <p14:section name="Immutability" id="{B9993192-0DF6-BE4D-8D29-9FB34A3BB4E6}">
          <p14:sldIdLst/>
        </p14:section>
        <p14:section name="Object Manipulations" id="{6C3FFD92-B2E8-8B4E-8945-44B0922325FD}">
          <p14:sldIdLst/>
        </p14:section>
        <p14:section name="Object Traversal" id="{901334AA-54FE-1640-82CE-9300D5515491}">
          <p14:sldIdLst/>
        </p14:section>
        <p14:section name="Recursion" id="{8B0E24D4-3C9E-A84E-84A9-B736A2E4294F}">
          <p14:sldIdLst/>
        </p14:section>
        <p14:section name="Partial and Curry" id="{5BCE8418-5637-4D4B-A2E8-746E1789CE69}">
          <p14:sldIdLst/>
        </p14:section>
        <p14:section name="_aux" id="{C2F70E00-463C-E54C-B83A-8B3307DCEB0D}">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a:tcStyle>
        <a:tcBdr/>
        <a:fill>
          <a:solidFill>
            <a:srgbClr val="E9EFF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994"/>
    <p:restoredTop sz="71580"/>
  </p:normalViewPr>
  <p:slideViewPr>
    <p:cSldViewPr snapToGrid="0" snapToObjects="1">
      <p:cViewPr varScale="1">
        <p:scale>
          <a:sx n="144" d="100"/>
          <a:sy n="144" d="100"/>
        </p:scale>
        <p:origin x="4224" y="18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0:02.499"/>
    </inkml:context>
    <inkml:brush xml:id="br0">
      <inkml:brushProperty name="width" value="0.05" units="cm"/>
      <inkml:brushProperty name="height" value="0.05" units="cm"/>
      <inkml:brushProperty name="color" value="#E71224"/>
    </inkml:brush>
  </inkml:definitions>
  <inkml:trace contextRef="#ctx0" brushRef="#br0">160 7 24575,'3'-4'0,"22"1"0,8 3 0,32 0 0,-18 5 0,16 2 0,-15 21 0,18 4 0,-15 3 0,-2 4 0,-16-15 0,-16-3 0,-2-7 0,-11-7 0,-4 0 0,-4 0 0,-5 1 0,-43 12 0,8 0 0,-5-3 0,-3 0 0,-18 13 0,-10 1 0,-8-6 0,29 1 0,-10-11 0,26 4 0,16-9 0,10-1 0,6-1 0,10-1 0,-2 1 0,3-1 0,0 0 0,0 0 0,0 0 0,0 0 0,0 0 0,0 0 0,0 1 0,0 4 0,0 8 0,0 0 0,27 25 0,19 2 0,-7-9 0,4 3 0,3 2 0,2 1 0,7 1 0,-2 0 0,-16-9 0,1-2 0,7-2 0,2-3 0,26 17 0,-8-1 0,10-17 0,-43-6 0,3-17 0,-22 0 0,-1-1 0,-8-4 0,-1 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3:18.702"/>
    </inkml:context>
    <inkml:brush xml:id="br0">
      <inkml:brushProperty name="width" value="0.05" units="cm"/>
      <inkml:brushProperty name="height" value="0.05" units="cm"/>
      <inkml:brushProperty name="color" value="#E71224"/>
    </inkml:brush>
  </inkml:definitions>
  <inkml:trace contextRef="#ctx0" brushRef="#br0">0 1 24575,'82'0'0,"-25"0"0,5 0 0,16 0 0,7 0-1385,-12 0 0,5 0 0,-1 0 1385,-1 0 0,1 0 0,-1 0 0,-6 0 0,-1 0 0,4 0 0,3 0 0,6 0 0,-1 0 0,-10 0 0,4 0 0,-3 0 404,-3 0 0,4 0 0,-13 0-404,11 0 694,-8 0-694,-27 0 0,7 0 0,-9 0 2188,-7 0-2188,5 0 61,-12 0-61,6 0 0,-8 0 0,1 0 0,-6 0 0,4 0 0,4 0 0,15 0 0,-7 0 0,44 0 0,-18 0 0,9 0 0,7 0 0,-39 0 0,30 0 0,-26 0 0,0 0 0,-15 0 0,-9 0 0,-8 0 0,-1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3:24.478"/>
    </inkml:context>
    <inkml:brush xml:id="br0">
      <inkml:brushProperty name="width" value="0.05" units="cm"/>
      <inkml:brushProperty name="height" value="0.05" units="cm"/>
      <inkml:brushProperty name="color" value="#E71224"/>
    </inkml:brush>
  </inkml:definitions>
  <inkml:trace contextRef="#ctx0" brushRef="#br0">0 0 24575,'58'0'0,"40"0"0,-21 0 0,8 0-1454,-15 0 0,3 0 1,2 0 1453,11 0 0,3 0 0,0 0 0,1 0 0,0 0 0,-3 0-123,-14 0 1,-2 0-1,0 0 123,5 0 0,0 0 0,-4 0 0,2 0 0,1 0 0,6 0 0,8 0 0,-5 0 0,4 0 0,-2 0 0,-15 0 0,4 0 0,-6 0 236,2 0 1,-4 0-237,11 0 0,-1 0 0,-5 0 0,-1 0 0,-6 0 0,-2 0 0,-3 0 0,-3 0 0,24 0 2063,-1 0-2063,-16 0 1467,-19 0-1467,-2 0 726,11 0-726,-15 0 0,33 0 0,-33 0 0,34 0 0,-2 0 0,10 0 0,10 0 0,-24 6 0,-3 2 0,-10 5 0,-9-5 0,-2 3 0,0-10 0,-7 9 0,7-9 0,-9 9 0,-12-9 0,2 4 0,-11-5 0,6 0 0,-1 0 0,-4 0 0,-2 0 0,-5 0 0,-6 0 0,-7 4 0,1-3 0,-4 4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5:32.990"/>
    </inkml:context>
    <inkml:brush xml:id="br0">
      <inkml:brushProperty name="width" value="0.05" units="cm"/>
      <inkml:brushProperty name="height" value="0.05" units="cm"/>
      <inkml:brushProperty name="color" value="#66CC00"/>
    </inkml:brush>
  </inkml:definitions>
  <inkml:trace contextRef="#ctx0" brushRef="#br0">0 67 24575,'34'0'0,"15"0"0,8 0 0,30 0 0,-27 0 0,12 0 0,5 0 0,-23 0 0,2 0-549,37 0 1,3 0 548,-24 0 0,-1 0 0,8 0 0,-4 0 269,18 0-269,-29-8 0,-2-1 0,4 4 0,-14-3 0,0-1 0,16 3 0,-4 4 0,-10-4 828,0 0-828,0 5 0,-1-5 0,-8 6 0,7 0 0,-16 0 0,7 0 0,-9 0 0,0 0 0,-7 0 0,6 0 0,-13 0 0,12 0 0,-12 0 0,6 0 0,-1 0 0,2 0 0,16 0 0,2 0 0,9 0 0,-9 0 0,6 0 0,-14 0 0,14 0 0,-6 0 0,-6 0 0,2 0 0,-14 0 0,0 0 0,5 0 0,-5 0 0,7 0 0,9 0 0,-7 0 0,16 6 0,-16-5 0,16 5 0,-7-6 0,-7 4 0,12-3 0,-28 8 0,12-8 0,-15 3 0,-1-4 0,1 0 0,-6 0 0,0 0 0,-6 0 0,12 0 0,-4 0 0,10 0 0,-11 0 0,-5 0 0,-6 0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5:35.990"/>
    </inkml:context>
    <inkml:brush xml:id="br0">
      <inkml:brushProperty name="width" value="0.05" units="cm"/>
      <inkml:brushProperty name="height" value="0.05" units="cm"/>
      <inkml:brushProperty name="color" value="#66CC00"/>
    </inkml:brush>
  </inkml:definitions>
  <inkml:trace contextRef="#ctx0" brushRef="#br0">0 0 24575,'7'0'0,"12"0"0,3 0 0,12 0 0,32 0 0,-15 0 0,37 0 0,6 0 0,3 0 0,-43 0 0,0 0 0,-1 0 0,-3 0 0,31 0 0,-10 0 0,2 0 0,-15 0 0,-7 0 0,3 0 0,31 0 0,9 0 0,-41 0 0,-4 0 0,5 0 0,46 0 0,-29 0 0,0 0 0,16 0 0,-39 0 0,14 0 0,-26 0 0,7 0 0,-9 0 0,9 0 0,2 0 0,-12 0 0,16 0 0,-32 0 0,24 0 0,-5 0 0,0 0 0,-5 0 0,-7 0 0,-15 0 0,8 0 0,-9 0 0,10 0 0,-10 0 0,9 0 0,4 0 0,6 0 0,7 0 0,0 5 0,9-3 0,2 9 0,0-10 0,17 5 0,-14-6 0,27 7 0,-19-5 0,0 5 0,-4-7 0,-23 0 0,21 0 0,-12 0 0,7 0 0,-2 0 0,-9 0 0,-7 0 0,5 0 0,4 0 0,0 0 0,16 0 0,-16 0 0,7 0 0,-9 0 0,0 0 0,0 0 0,9 0 0,-7 0 0,16 0 0,-7 0 0,9 0 0,0 0 0,-1 0 0,-8 0 0,-2 0 0,-21 0 0,18 0 0,-23 0 0,25 0 0,-6 0 0,19 0 0,-7 0 0,25 0 0,-25 0 0,16 0 0,-10 0 0,0 0 0,0 0 0,-9 0 0,-3 0 0,-8 0 0,0 0 0,-6 0 0,4 0 0,-5 0 0,0 0 0,-2 0 0,-11 0 0,10 0 0,-14 0 0,14 0 0,-10 0 0,4 0 0,-4 0 0,-2 0 0,-11 0 0,1 0 0,-5 0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5:39.980"/>
    </inkml:context>
    <inkml:brush xml:id="br0">
      <inkml:brushProperty name="width" value="0.05" units="cm"/>
      <inkml:brushProperty name="height" value="0.05" units="cm"/>
      <inkml:brushProperty name="color" value="#66CC00"/>
    </inkml:brush>
  </inkml:definitions>
  <inkml:trace contextRef="#ctx0" brushRef="#br0">1 0 24575,'19'0'0,"-4"0"0,49 0 0,-20 0 0,12 0 0,3 0 0,4 0 0,-12 0 0,0 0 0,6 0 0,30 0 0,-4 0 0,11 0 0,-42 0 0,-1 0 0,30 0 0,-29 0 0,-1 0 0,19 0 0,-13 0 0,1 0 0,15 0 0,13 0 0,-1 0 0,-34 0 0,37 0 0,-21 0 0,0 0 0,-18 0 0,-8 0 0,-26 0 0,9 0 0,-10 0 0,-1 0 0,-1 0 0,1 0 0,0 0 0,6 0 0,-1 0 0,1 0 0,6 0 0,-5 0 0,12 0 0,-16 0 0,15 0 0,-1 0 0,7 0 0,14 0 0,-6 0 0,9 0 0,-21 0 0,7 0 0,-30 0 0,21 0 0,-16 0 0,11 0 0,-8 0 0,17 0 0,3 0 0,7 0 0,-3 0 0,-7 0 0,-1 0 0,0 0 0,-7 0 0,-7 0 0,-3 0 0,-3 0 0,-1 0 0,4 0 0,-8 0 0,8 0 0,3 0 0,0 0 0,6 0 0,-1 0 0,-10 0 0,5 0 0,-8 0 0,-4 0 0,4 0 0,0 0 0,2 0 0,-1 0 0,11 0 0,-1 0 0,11 0 0,-12 0 0,2 0 0,-11 0 0,1 0 0,3 0 0,-4 0 0,1 0 0,10 0 0,-2 0 0,21 0 0,-14 0 0,5 0 0,-8 0 0,1 0 0,0 0 0,5 0 0,-12 0 0,1 0 0,-9 0 0,-5 0 0,0 0 0,0 0 0,0 0 0,0 0 0,1 0 0,-4 0 0,-1 0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5:46.992"/>
    </inkml:context>
    <inkml:brush xml:id="br0">
      <inkml:brushProperty name="width" value="0.05" units="cm"/>
      <inkml:brushProperty name="height" value="0.05" units="cm"/>
      <inkml:brushProperty name="color" value="#66CC00"/>
    </inkml:brush>
  </inkml:definitions>
  <inkml:trace contextRef="#ctx0" brushRef="#br0">1 1 24575,'57'0'0,"25"0"0,-23 0 0,6 0-1234,19 0 1,5 0 1233,3 0 0,-2 0 0,-18 0 0,0 0-78,19 0 0,-2 0 78,-29 0 0,1 0 0,8 0 0,7 0 0,-8 0 0,-9 0 0,-2 0 274,20 0 0,-2 0-274,20 0 0,-26 0 0,-4 0 0,-1 0 1220,10 0-1220,-7 0 773,-9 0-773,-33 0 82,-5 0-82,6 0 0,-13 0 0,11 0 0,-14 0 0,21 0 0,-15 0 0,16 0 0,-5 0 0,7 0 0,9 0 0,-7 0 0,16 0 0,-7 0 0,9 0 0,-1 0 0,-14 0 0,11 0 0,-28 0 0,19 0 0,-21 0 0,1 0 0,-4 0 0,-9 0 0,9 0 0,-3 0 0,-1 0 0,5 0 0,-5 0 0,0 0 0,5 0 0,-10 0 0,9 0 0,-8 0 0,3 0 0,0 0 0,-4 0 0,5 0 0,-6 0 0,0 0 0,0 0 0,0 0 0,0 0 0,0 0 0,1 0 0,-1 0 0,0 0 0,0 0 0,0 0 0,0 0 0,0 0 0,0 0 0,1 0 0,-1 0 0,0 0 0,0 0 0,0 0 0,0 0 0,-6 0 0,1 0 0,-5 0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5:53.343"/>
    </inkml:context>
    <inkml:brush xml:id="br0">
      <inkml:brushProperty name="width" value="0.05" units="cm"/>
      <inkml:brushProperty name="height" value="0.05" units="cm"/>
      <inkml:brushProperty name="color" value="#E71224"/>
    </inkml:brush>
  </inkml:definitions>
  <inkml:trace contextRef="#ctx0" brushRef="#br0">1 0 24575,'19'0'0,"23"0"0,16 0 0,7 0 0,6 0 0,-11 0 0,0 0 0,12 0 0,-1 0 0,-16 0 0,-5 0 0,17 0 0,-3 0 0,1 0 0,-9 0 0,19 0 0,-18 0 0,18 0 0,-18 0 0,-2 0 0,-3 0 0,-16 0 0,0 0 0,-10 0 0,-8 0 0,-5 0 0,0 0 0,-6 0 0,12 0 0,3 0 0,12 0 0,-7 0 0,5 5 0,-5-4 0,7 9 0,-6-8 0,-3 3 0,-7-5 0,-4 3 0,3-2 0,-9 2 0,5-3 0,-6 0 0,0 0 0,0 0 0,0 0 0,0 0 0,-3 0 0,-1 0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5:57.960"/>
    </inkml:context>
    <inkml:brush xml:id="br0">
      <inkml:brushProperty name="width" value="0.05" units="cm"/>
      <inkml:brushProperty name="height" value="0.05" units="cm"/>
      <inkml:brushProperty name="color" value="#E71224"/>
    </inkml:brush>
  </inkml:definitions>
  <inkml:trace contextRef="#ctx0" brushRef="#br0">0 86 24575,'39'0'0,"-12"0"0,46 0 0,-34 0 0,46 0 0,-34 0 0,37 0 0,-21 0 0,11 0 0,-11 0 0,8 0 0,-8 0 0,1 0 0,-4 0 0,-31-3 0,7 2 0,-25-2 0,17 3 0,-11 0 0,11 0 0,-5 0 0,0 0 0,5-5 0,-4 4 0,-1-4 0,-2 1 0,-6 2 0,6-2 0,-5 0 0,6 3 0,-8-3 0,7-1 0,3 4 0,6-4 0,-7 0 0,5 4 0,-5-3 0,0 4 0,-1-4 0,-13 3 0,-1-3 0,0 4 0,9 0 0,6 0 0,-5 0 0,9 0 0,-9 0 0,5 0 0,-2 0 0,-6-8 0,-1 6 0,-4-7 0,-2 9 0,-5 0 0,0 0 0,0 0 0,1 0 0,-1 0 0,0 0 0,0 0 0,0 0 0,0 0 0,0 0 0,0 4 0,1-4 0,-1 7 0,5-7 0,-4 4 0,9 0 0,-8-3 0,3 3 0,0-4 0,-3 0 0,3 3 0,-5-2 0,0 2 0,0-3 0,-3 0 0,-1 0 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9:16.953"/>
    </inkml:context>
    <inkml:brush xml:id="br0">
      <inkml:brushProperty name="width" value="0.05" units="cm"/>
      <inkml:brushProperty name="height" value="0.05" units="cm"/>
      <inkml:brushProperty name="color" value="#E71224"/>
    </inkml:brush>
  </inkml:definitions>
  <inkml:trace contextRef="#ctx0" brushRef="#br0">450 0 24575,'-7'0'0,"-5"0"0,-2 4 0,-11 2 0,5 8 0,-6-3 0,8 2 0,-1-3 0,0-1 0,9-1 0,-7 1 0,15-1 0,-9-4 0,2 4 0,4-4 0,-4 4 0,1 0 0,6-1 0,-15-2 0,7 3 0,-3-4 0,0 4 0,9-1 0,1 5 0,-5 2 0,3-4 0,-9 6 0,6-5 0,3 2 0,-4 4 0,5-8 0,-4 3 0,4-5 0,-3 5 0,2-3 0,-3 0 0,0 2 0,4-6 0,-4 12 0,3-8 0,-3 3 0,0 0 0,4 2 0,-4-1 0,8-1 0,-7-5 0,3 0 0,0 1 0,1-1 0,3 0 0,0 0 0,0 0 0,0 0 0,0 5 0,0-3 0,0 3 0,0-5 0,0 0 0,0 0 0,0 1 0,0-1 0,0 0 0,0 0 0,0 0 0,3-3 0,1 2 0,3-2 0,0 3 0,0-3 0,6 4 0,-5-4 0,9 5 0,-3-1 0,-4 0 0,-2 1 0,-5-2 0,1 0 0,3 0 0,0-3 0,6-1 0,-5 0 0,9 2 0,-8 2 0,8 2 0,-9-1 0,10 1 0,-10-5 0,9 4 0,-8-4 0,3 1 0,0 3 0,-4-7 0,4 3 0,1 0 0,-5-3 0,9 7 0,-8-7 0,8 3 0,-4 0 0,6 2 0,-1-1 0,-4 2 0,3-6 0,-4 6 0,6-6 0,-6 6 0,5-2 0,-5 4 0,6-4 0,-1 3 0,-4-7 0,3 7 0,-4-7 0,1 6 0,3-6 0,-4 7 0,-2-4 0,5 1 0,-6 2 0,4-6 0,3 3 0,-4-4 0,6 0 0,-1 0 0,1 4 0,-6-3 0,5 3 0,-5-4 0,0 0 0,5 0 0,-5 0 0,1 0 0,3 0 0,-4 0 0,6 0 0,-6 0 0,4-4 0,-8 3 0,8-7 0,-9 4 0,5-5 0,-1 1 0,-4 1 0,4-1 0,-4-5 0,0 5 0,0-4 0,0-1 0,-4 5 0,4-10 0,-7 10 0,4-9 0,-2 8 0,-3-8 0,4 8 0,-4-8 0,0 9 0,0-5 0,0 6 0,0 0 0,0 0 0,0-6 0,0 5 0,0-4 0,0 4 0,0 1 0,-5-5 0,4 3 0,-6-3 0,6 5 0,-2 0 0,3-1 0,-4-4 0,3 4 0,-3-5 0,1 6 0,-1 0 0,-1 0 0,-1-1 0,2 1 0,0 0 0,-2 0 0,2 0 0,0-1 0,0 1 0,4 0 0,-3 3 0,2-8 0,-10 6 0,9-11 0,-10 7 0,12-7 0,-4 3 0,4-4 0,-8-1 0,2 1 0,-8-1 0,9 0 0,1 1 0,4-1 0,0 1 0,0-1 0,-3 5 0,2-3 0,-2 9 0,3-5 0,0 6 0,0 0 0,0 0 0,-8-2 0,6 2 0,-10 2 0,11-1 0,-2 2 0,-5 0 0,6-3 0,-10 3 0,3 0 0,1 1 0,-10-1 0,5 3 0,-1-3 0,-3-1 0,8 4 0,-8-3 0,9 4 0,-10 0 0,5 0 0,-1 0 0,-3 0 0,3 0 0,-4 0 0,-1 0 0,6 0 0,-5-4 0,5 3 0,-6-3 0,6 4 0,0-3 0,1 2 0,4-2 0,-5 3 0,6 0 0,0 0 0,0 0 0,-1 0 0,1 0 0,0 0 0,-5 0 0,3 0 0,-3 0 0,5 0 0,-1 0 0,1 0 0,0 0 0,3 0 0,1 0 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6:02.636"/>
    </inkml:context>
    <inkml:brush xml:id="br0">
      <inkml:brushProperty name="width" value="0.05" units="cm"/>
      <inkml:brushProperty name="height" value="0.05" units="cm"/>
      <inkml:brushProperty name="color" value="#66CC00"/>
    </inkml:brush>
  </inkml:definitions>
  <inkml:trace contextRef="#ctx0" brushRef="#br0">0 1 24575,'19'0'0,"12"0"0,6 0 0,25 0 0,-23 0 0,23 0 0,-17 0 0,9 6 0,0 1 0,-9 1 0,17-2 0,-14-1 0,16-3 0,1 4 0,-17-6 0,5 0 0,-26 0 0,-2 0 0,-11 0 0,-2 0 0,-5 0 0,0 0 0,1 0 0,4 0 0,8 0 0,0 0 0,21 0 0,-3 0 0,1 0 0,2 0 0,-14 0 0,-5 0 0,2 0 0,-16 0 0,10 0 0,-5 0 0,32 0 0,-13 0 0,53 0 0,-11 0 0,9 0 0,-32 0 0,-1 0 0,20 0 0,1 0 0,-9 0 0,-26 0 0,-5 0 0,-7 0 0,-15 0 0,3 0 0,0 0 0,8 0 0,8 0 0,6 0 0,19 0 0,-5 0 0,16 0 0,-19 0 0,7 0 0,-23 0 0,5 0 0,-20 0 0,-2 0 0,-5 0 0,12 0 0,3 0 0,12 0 0,20 0 0,4 0 0,20 0 0,-11 0 0,-11 0 0,-5 0 0,-21-4 0,4 3 0,-21-3 0,0 4 0,-6 0 0,0 0 0,-3 0 0,-1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0:05.295"/>
    </inkml:context>
    <inkml:brush xml:id="br0">
      <inkml:brushProperty name="width" value="0.05" units="cm"/>
      <inkml:brushProperty name="height" value="0.05" units="cm"/>
      <inkml:brushProperty name="color" value="#E71224"/>
    </inkml:brush>
  </inkml:definitions>
  <inkml:trace contextRef="#ctx0" brushRef="#br0">0 1 24575,'0'2'0,"0"0"0,0 8 0,0-3 0,0 5 0,0 2 0,0 4 0,0 1 0,0-1 0,0-4 0,0 3 0,0-9 0,0 9 0,5-3 0,-4-1 0,6-1 0,-2 1 0,-1-5 0,0 4 0,-4-11 0,0-2 0,3-3 0,1 1 0,4-5 0,0 6 0,0-7 0,-1 9 0,0-3 0,0 2 0,0-2 0,0 3 0,0-3 0,1 2 0,-1-2 0,0 3 0,0-3 0,0 2 0,0-6 0,0 7 0,0-4 0,1 1 0,-4-1 0,2-3 0,-5 0 0,2 0 0,-3-1 0,0 1 0,0-5 0,0 3 0,-3 0 0,-1 3 0,-4 5 0,1-5 0,0 5 0,0-2 0,3-1 0,1-5 0,3 1 0,0-4 0,-4 8 0,0 0 0,-8 4 0,4 0 0,-5 0 0,6 0 0,3 3 0,1-2 0,3 2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6:06.714"/>
    </inkml:context>
    <inkml:brush xml:id="br0">
      <inkml:brushProperty name="width" value="0.05" units="cm"/>
      <inkml:brushProperty name="height" value="0.05" units="cm"/>
      <inkml:brushProperty name="color" value="#66CC00"/>
    </inkml:brush>
  </inkml:definitions>
  <inkml:trace contextRef="#ctx0" brushRef="#br0">0 0 24575,'12'0'0,"17"0"0,9 0 0,1 0 0,2 0 0,-14 0 0,0 0 0,-7 0 0,-2 0 0,-10 0 0,25 0 0,0 0 0,21 0 0,0 0 0,-9 0 0,-3 0 0,-8 0 0,-6 0 0,-8 0 0,-3 0 0,-8 0 0,8 0 0,-9 0 0,9 0 0,-3 0 0,-1 0 0,-1 0 0,-4 0 0,-1 0 0,0 0 0,0 0 0,5 0 0,17 0 0,20 0 0,-1 0 0,25 7 0,-26 1 0,18 6 0,-20-1 0,-9-2 0,-11-1 0,-11-5 0,-2-1 0,-5-4 0,5 0 0,2 0 0,4 4 0,-4-3 0,3 4 0,-9-5 0,4 0 0,-4 0 0,-1 0 0,0 0 0,5 0 0,1 0 0,13 0 0,1 0 0,16 0 0,2 0 0,9 0 0,-9 0 0,-9 0 0,-11-5 0,-12 4 0,0-3 0,-6 4 0,0 0 0,0 0 0,-3-3 0,2 2 0,-2-2 0,3 3 0,1 0 0,-1 0 0,0 0 0,0 0 0,0 0 0,0 0 0,0 0 0,0 0 0,-3-3 0,0 2 0,-4-2 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6:11.386"/>
    </inkml:context>
    <inkml:brush xml:id="br0">
      <inkml:brushProperty name="width" value="0.05" units="cm"/>
      <inkml:brushProperty name="height" value="0.05" units="cm"/>
      <inkml:brushProperty name="color" value="#66CC00"/>
    </inkml:brush>
  </inkml:definitions>
  <inkml:trace contextRef="#ctx0" brushRef="#br0">0 0 24575,'45'0'0,"7"0"0,25 0 0,-9 0 0,19 0 0,-4 0 0,0 0 0,-32 0 0,-2 0 0,22 0 0,19 0 0,-12 0 0,0 0 0,-11 0 0,8 0 0,-19 6 0,0-4 0,-4 4 0,-16-6 0,16 0 0,-7 6 0,19-5 0,-7 5 0,18-6 0,-8 0 0,11 7 0,-11-5 0,-2 5 0,-1-7 0,-16 0 0,14 0 0,-17 0 0,0 0 0,-2 0 0,-9 0 0,0 0 0,0 0 0,9 0 0,-7 5 0,16-4 0,-7 4 0,9-5 0,-1 0 0,-8 0 0,7 0 0,-16 0 0,16 0 0,-16 0 0,16 0 0,-16 0 0,7 0 0,0 0 0,-7 0 0,7 0 0,-9 0 0,0 0 0,-7 0 0,5 0 0,4 0 0,0 0 0,16 0 0,-16 0 0,16 0 0,-7 0 0,0 0 0,6 0 0,-14 0 0,14 0 0,-15 0 0,54 0 0,-25 0 0,-7 0 0,1 0 0,11 0 0,-20 0 0,1 0 0,32 0 0,-31 0 0,2 0 0,-1 0 0,0 0 0,40 0 0,-40 0 0,-3 0 0,20 0 0,-19 0 0,-1 0 0,20 0 0,20 0 0,-12 0 0,0 0 0,0 0 0,-11 0 0,-2 0 0,-1 0 0,-7 0 0,-2 0 0,-3 0 0,-7 0 0,19 0 0,-7 0 0,18 0 0,-8 0 0,0 0 0,-2 0 0,-20 0 0,7 0 0,-16-5 0,0 4 0,5-4 0,-12 5 0,14 0 0,-9 0 0,0 0 0,9 0 0,-14 0 0,12 0 0,-20 0 0,4 0 0,-7 0 0,-4 0 0,-2 0 0,-5 0 0,0 0 0,0 0 0,21 0 0,-3 0 0,17 0 0,1 6 0,-7-5 0,7 10 0,-16-10 0,-6 4 0,-9-5 0,-5 0 0,-3 3 0,-1-2 0,-3 2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6:17.274"/>
    </inkml:context>
    <inkml:brush xml:id="br0">
      <inkml:brushProperty name="width" value="0.05" units="cm"/>
      <inkml:brushProperty name="height" value="0.05" units="cm"/>
      <inkml:brushProperty name="color" value="#66CC00"/>
    </inkml:brush>
  </inkml:definitions>
  <inkml:trace contextRef="#ctx0" brushRef="#br0">0 26 24575,'28'0'0,"16"0"0,35 0 0,-26 0 0,2 0 0,7 0 0,0 0 0,-6 0 0,0 0 0,3 0 0,-1 0 0,36 0 0,-11 0 0,-15 0 0,-25 0 0,10 0 0,-5 0 0,27 0 0,-8 0 0,1 0 0,7 0 0,-8 0 0,0 0 0,-2 0 0,-20 0 0,-10 0 0,-14 0 0,-4 0 0,-9 0 0,17 0 0,5 0 0,15 0 0,9 0 0,11 0 0,-9 0 0,9 0 0,-20 0 0,-9 0 0,-11 0 0,-11 0 0,-2 0 0,-5 0 0,12 0 0,-4 0 0,26 0 0,-3 0 0,16 0 0,0 0 0,-9 0 0,-9 0 0,-11 0 0,-11 0 0,-2 0 0,-5 0 0,0 0 0,0 0 0,1 0 0,0-8 0,4 6 0,2-7 0,0 9 0,3 0 0,-8-3 0,3 2 0,-5-2 0,-3 3 0,-1 0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6:22.648"/>
    </inkml:context>
    <inkml:brush xml:id="br0">
      <inkml:brushProperty name="width" value="0.05" units="cm"/>
      <inkml:brushProperty name="height" value="0.05" units="cm"/>
      <inkml:brushProperty name="color" value="#66CC00"/>
    </inkml:brush>
  </inkml:definitions>
  <inkml:trace contextRef="#ctx0" brushRef="#br0">1 92 24575,'34'0'0,"15"0"0,31 0 0,-20 0 0,4 0 0,0 0 0,0 0 0,-5 0 0,-1 0 0,0 0 0,-1 0 0,40 0 0,-42 0 0,0 0 0,-2 0 0,2 0 0,11 0 0,2 0 0,-11 0 0,1 0-468,18 0 1,3 0 467,-2 0 0,1 0 0,9 0 0,3 0 0,10 0 0,-2 0 0,-20 0 0,-1 0 0,8 0 0,-4 0 0,-24 0 0,-2 0 114,1 0 1,-1 0-115,39 0 0,-38 0 0,-20 0 0,-11 0 0,10-12 706,13 9-706,32-9 0,-27 12 0,2 0 0,7-4 0,0-1 0,-6 4 0,0 0 0,10-3 0,-1-1 0,33-3 0,-38 8 0,0-2 0,23-12 0,-6 13 0,-32-5 0,7 0 0,-16 4 0,39-4 0,-14 6 0,19 0 0,8 0 0,-6 0 0,1 0 0,5 0 0,-40 0 0,-2 0 0,-20 0 0,8 0 0,4 0 0,27 0 0,14 0 0,15 0 0,-1 0 0,-41 0 0,-1 0 0,43 0 0,-1 0 0,-13 0 0,-24 0 0,-20 0 0,15 0 0,-10 0 0,15 0 0,19 0 0,-25 0 0,0 0 0,1 0 0,8 0 0,29 0 0,-31 6 0,7-4 0,-19 4 0,-2-6 0,0 0 0,-7 5 0,7-4 0,-9 4 0,0-5 0,-7 0 0,-2 0 0,-11 0 0,3 0 0,-9 0 0,5 0 0,-6 0 0,0 0 0,21 6 0,-4-4 0,38 4 0,-3 0 0,19-4 0,-20 5 0,4-7 0,-26 0 0,7 0 0,-16 0 0,-6 0 0,-9 0 0,-5 3 0,0-2 0,0 2 0,5-3 0,2 0 0,-1 0 0,5 0 0,-10 0 0,4 0 0,-8 0 0,-1 0 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6:25.580"/>
    </inkml:context>
    <inkml:brush xml:id="br0">
      <inkml:brushProperty name="width" value="0.05" units="cm"/>
      <inkml:brushProperty name="height" value="0.05" units="cm"/>
      <inkml:brushProperty name="color" value="#66CC00"/>
    </inkml:brush>
  </inkml:definitions>
  <inkml:trace contextRef="#ctx0" brushRef="#br0">1 1 24575,'27'0'0,"30"0"0,26 0 0,-25 0 0,4 0 0,7 0 0,2 0-614,19 0 0,-2 0 614,-25 0 0,-1 0 0,21-1 0,-2 2 0,-30 3 0,-1 1 200,12 0 1,0 0-201,-7 0 0,-2 1 203,37 8-203,-12-12 0,0 5 0,0-7 624,0 0-624,-11 0 0,8 0 0,-27 0 0,5 0 0,-19 0 0,-12 0 0,2 0 0,-15 0 0,3 0 0,-5 0 0,5 0 0,17 0 0,10 0 0,14 0 0,-8 5 0,7-4 0,-16 4 0,0-5 0,-10 0 0,-13 0 0,4 0 0,-8 0 0,3 0 0,-5 0 0,0 0 0,0 0 0,5 0 0,18 0 0,-1 0 0,14 0 0,-9 0 0,0 0 0,-7 0 0,-7 0 0,-8 0 0,-4 0 0,-1 0 0,-3 0 0,-1 0 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29.921"/>
    </inkml:context>
    <inkml:brush xml:id="br0">
      <inkml:brushProperty name="width" value="0.05" units="cm"/>
      <inkml:brushProperty name="height" value="0.05" units="cm"/>
      <inkml:brushProperty name="color" value="#66CC00"/>
    </inkml:brush>
  </inkml:definitions>
  <inkml:trace contextRef="#ctx0" brushRef="#br0">0 172 24575,'0'-7'0,"0"0"0,0-6 0,5 0 0,4-6 0,1 1 0,8-1 0,-4 5 0,0-4 0,-1 9 0,-5-4 0,-1 6 0,0 3 0,0 1 0,0 3 0,0 0 0,1 0 0,-1-3 0,0 2 0,0-2 0,-3 6 0,-1 1 0,-3 8 0,0-4 0,0 5 0,0-6 0,0 0 0,0 0 0,0 5 0,0 2 0,0 4 0,0 7 0,0 3 0,0 6 0,-6 8 0,5-5 0,-5 5 0,1-14 0,4-8 0,-3-3 0,4-8 0,0 3 0,0-5 0,0 0 0,0-3 0,0-1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30.593"/>
    </inkml:context>
    <inkml:brush xml:id="br0">
      <inkml:brushProperty name="width" value="0.05" units="cm"/>
      <inkml:brushProperty name="height" value="0.05" units="cm"/>
      <inkml:brushProperty name="color" value="#66CC00"/>
    </inkml:brush>
  </inkml:definitions>
  <inkml:trace contextRef="#ctx0" brushRef="#br0">1 0 24575,'0'0'0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34.035"/>
    </inkml:context>
    <inkml:brush xml:id="br0">
      <inkml:brushProperty name="width" value="0.05" units="cm"/>
      <inkml:brushProperty name="height" value="0.05" units="cm"/>
      <inkml:brushProperty name="color" value="#66CC00"/>
    </inkml:brush>
  </inkml:definitions>
  <inkml:trace contextRef="#ctx0" brushRef="#br0">112 0 24575,'7'0'0,"0"0"0,0 0 0,1 0 0,-1 0 0,0 0 0,0 0 0,0 0 0,12 0 0,-9 4 0,14-4 0,-10 3 0,4 2 0,-4-4 0,-2 3 0,-5-1 0,0-2 0,0 2 0,-3 0 0,-1 1 0,-3 3 0,0 0 0,0 0 0,0 0 0,0 1 0,0-1 0,0 0 0,-3 0 0,-1 0 0,-3 0 0,-1 5 0,-5 2 0,2 11 0,-9 2 0,9 0 0,-11 6 0,13-18 0,-6 4 0,8-12 0,0 0 0,3 0 0,-2 1 0,2-5 0,-4 1 0,-4 0 0,-1-3 0,-13 8 0,14-5 0,-3 5 0,7-1 0,2-3 0,-11-1 0,3-4 0,1 0 0,4-4 0,6 0 0,3-3 0,0 0 0,0 0 0,0 0 0,0-1 0,0 1 0,0 0 0,0 0 0,0-1 0,0 1 0,0 0 0,0 0 0,3 3 0,1 1 0,3 3 0,0 0 0,0 0 0,-3 3 0,-1 1 0,0 3 0,-2 0 0,6-3 0,-7 2 0,7-5 0,-3 5 0,3-2 0,5 4 0,1 1 0,13 1 0,-6 3 0,5-1 0,-6 1 0,-6-5 0,0 0 0,-6-1 0,-3 1 0,2-4 0,-2-1 0,3-3 0,0 0 0,0 0 0,0 0 0,-3 0 0,0 0 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34.615"/>
    </inkml:context>
    <inkml:brush xml:id="br0">
      <inkml:brushProperty name="width" value="0.05" units="cm"/>
      <inkml:brushProperty name="height" value="0.05" units="cm"/>
      <inkml:brushProperty name="color" value="#66CC00"/>
    </inkml:brush>
  </inkml:definitions>
  <inkml:trace contextRef="#ctx0" brushRef="#br0">0 1 24575,'0'0'0</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37.309"/>
    </inkml:context>
    <inkml:brush xml:id="br0">
      <inkml:brushProperty name="width" value="0.05" units="cm"/>
      <inkml:brushProperty name="height" value="0.05" units="cm"/>
      <inkml:brushProperty name="color" value="#66CC00"/>
    </inkml:brush>
  </inkml:definitions>
  <inkml:trace contextRef="#ctx0" brushRef="#br0">218 7 24575,'8'-4'0,"-3"1"0,7 3 0,-5 0 0,1 0 0,-5 3 0,1 1 0,-4 3 0,0 1 0,0 4 0,0 8 0,-5 0 0,0 6 0,-4-8 0,1-4 0,-1-2 0,2-5 0,0 0 0,3 0 0,-8-3 0,7-1 0,-7-3 0,5 0 0,-6 0 0,5 0 0,-4 0 0,8 3 0,0 1 0,8 4 0,5 0 0,-1-1 0,9-2 0,-8 1 0,3-2 0,-5 0 0,0 2 0,0-5 0,0 2 0,-3 1 0,3 0 0,-3 3 0,3 0 0,0 0 0,1 5 0,4-3 0,-2 4 0,2-5 0,-5-1 0,0 0 0,-3 0 0,-9 1 0,-5 1 0,-4-1 0,-10 2 0,9 3 0,-18 4 0,6 4 0,-7 1 0,7-1 0,1-5 0,8-2 0,4-6 0,2 0 0,5-4 0,-1-1 0,1-3 0,0 0 0,0-3 0,3-1 0,-3 0 0,6-3 0,-2 3 0,3-3 0,0 3 0,0 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0:16.263"/>
    </inkml:context>
    <inkml:brush xml:id="br0">
      <inkml:brushProperty name="width" value="0.05" units="cm"/>
      <inkml:brushProperty name="height" value="0.05" units="cm"/>
      <inkml:brushProperty name="color" value="#66CC00"/>
    </inkml:brush>
  </inkml:definitions>
  <inkml:trace contextRef="#ctx0" brushRef="#br0">1 1 24575,'0'7'0,"0"0"0,0 0 0,0 12 0,0 3 0,0 12 0,0-7 0,0 6 0,0-13 0,0 5 0,0-11 0,0 3 0,0-9 0,0 4 0,0-4 0,0-1 0,0 0 0,0 0 0,0 0 0,0 0 0,0 0 0,0 0 0,0-3 0,0 0 0</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38.127"/>
    </inkml:context>
    <inkml:brush xml:id="br0">
      <inkml:brushProperty name="width" value="0.05" units="cm"/>
      <inkml:brushProperty name="height" value="0.05" units="cm"/>
      <inkml:brushProperty name="color" value="#66CC00"/>
    </inkml:brush>
  </inkml:definitions>
  <inkml:trace contextRef="#ctx0" brushRef="#br0">1 1 24575,'0'0'0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42.379"/>
    </inkml:context>
    <inkml:brush xml:id="br0">
      <inkml:brushProperty name="width" value="0.05" units="cm"/>
      <inkml:brushProperty name="height" value="0.05" units="cm"/>
      <inkml:brushProperty name="color" value="#66CC00"/>
    </inkml:brush>
  </inkml:definitions>
  <inkml:trace contextRef="#ctx0" brushRef="#br0">1 133 24575,'9'-18'0,"4"-1"0,2 1 0,3-1 0,1 0 0,-6 6 0,-1 1 0,-5 4 0,1 4 0,-1 1 0,-3 6 0,-1 1 0,-3 3 0,0 1 0,0-1 0,0 0 0,0 0 0,0 0 0,0 0 0,0 0 0,0 0 0,0 1 0,0-1 0,0 0 0,0 0 0,0 0 0,0 0 0,0 0 0,0 1 0,0-1 0,0 0 0,0 0 0,0 0 0,0 0 0,0 0 0,0 0 0,0 1 0,0-1 0,0 0 0,0 0 0,0 0 0,0 0 0,0 0 0,0 0 0,0 1 0,0-1 0,0 0 0,0 0 0,0 0 0,0-3 0,0-1 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43.071"/>
    </inkml:context>
    <inkml:brush xml:id="br0">
      <inkml:brushProperty name="width" value="0.05" units="cm"/>
      <inkml:brushProperty name="height" value="0.05" units="cm"/>
      <inkml:brushProperty name="color" value="#66CC00"/>
    </inkml:brush>
  </inkml:definitions>
  <inkml:trace contextRef="#ctx0" brushRef="#br0">1 0 24575,'0'0'0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45.789"/>
    </inkml:context>
    <inkml:brush xml:id="br0">
      <inkml:brushProperty name="width" value="0.05" units="cm"/>
      <inkml:brushProperty name="height" value="0.05" units="cm"/>
      <inkml:brushProperty name="color" value="#66CC00"/>
    </inkml:brush>
  </inkml:definitions>
  <inkml:trace contextRef="#ctx0" brushRef="#br0">125 8 24575,'3'-4'0,"6"0"0,0 4 0,3 0 0,-5 0 0,0 0 0,0 0 0,1 0 0,-4 4 0,2-1 0,-5 5 0,2-1 0,-3 0 0,0 0 0,0 0 0,0 0 0,0 0 0,-3-3 0,-1 3 0,-4-3 0,1 0 0,0 2 0,0-5 0,-1 5 0,1-2 0,-5 4 0,3-4 0,-3 4 0,5-8 0,0 7 0,0-3 0,-6 4 0,5-1 0,-10 2 0,10-5 0,-9 4 0,8-3 0,-3 0 0,8 1 0,-3-5 0,10 2 0,-2-3 0,6 0 0,0 0 0,0 0 0,5 0 0,2 0 0,4 0 0,7 5 0,-4-4 0,-1 4 0,-8-5 0,7 5 0,-9-4 0,9 4 0,-11-5 0,-1 0 0,0 0 0,0 0 0,0 4 0,0-4 0,0 4 0,0-4 0,1 0 0,-1 3 0,-3-2 0,-1 2 0</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46.551"/>
    </inkml:context>
    <inkml:brush xml:id="br0">
      <inkml:brushProperty name="width" value="0.05" units="cm"/>
      <inkml:brushProperty name="height" value="0.05" units="cm"/>
      <inkml:brushProperty name="color" value="#66CC00"/>
    </inkml:brush>
  </inkml:definitions>
  <inkml:trace contextRef="#ctx0" brushRef="#br0">1 0 24575,'0'0'0</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49.983"/>
    </inkml:context>
    <inkml:brush xml:id="br0">
      <inkml:brushProperty name="width" value="0.05" units="cm"/>
      <inkml:brushProperty name="height" value="0.05" units="cm"/>
      <inkml:brushProperty name="color" value="#66CC00"/>
    </inkml:brush>
  </inkml:definitions>
  <inkml:trace contextRef="#ctx0" brushRef="#br0">112 1 24575,'-3'4'0,"-1"-1"0,-8-3 0,-2 0 0,-4 0 0,4 0 0,2 0 0,5 0 0,6 0 0,5 0 0,4 0 0,2 0 0,-3 0 0,0 0 0,12 0 0,23 0 0,-10 0 0,28 0 0,-30 0 0,12 0 0,-14 0 0,-3 0 0,-12 0 0,0 0 0,-6 0 0,0 0 0,-3 3 0,-1 1 0,-3 3 0,-3-3 0,-6 3 0,-5-6 0,-4 8 0,-1-8 0,-7 8 0,6-8 0,-5 8 0,11-8 0,-3 3 0,8-1 0,-3-2 0,5 2 0,0 1 0,-1-4 0,1 4 0,0-1 0,0 1 0,11 0 0,-2-1 0,10-3 0,-5 0 0,0 3 0,0 1 0,1 3 0,4 1 0,1 0 0,2 6 0,2-4 0,-8 3 0,4-5 0,-6-1 0,0 0 0,0 0 0,-3 0 0,-1 0 0,-6-3 0,-1 3 0,-8-7 0,-9 8 0,-6-1 0,-7 4 0,0 0 0,-9 2 0,13-7 0,-4 4 0,15-9 0,1 7 0,4-7 0,2 3 0,8-4 0,1 0 0</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29:50.971"/>
    </inkml:context>
    <inkml:brush xml:id="br0">
      <inkml:brushProperty name="width" value="0.05" units="cm"/>
      <inkml:brushProperty name="height" value="0.05" units="cm"/>
      <inkml:brushProperty name="color" value="#66CC00"/>
    </inkml:brush>
  </inkml:definitions>
  <inkml:trace contextRef="#ctx0" brushRef="#br0">1 0 24575,'0'0'0</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30:10.999"/>
    </inkml:context>
    <inkml:brush xml:id="br0">
      <inkml:brushProperty name="width" value="0.05" units="cm"/>
      <inkml:brushProperty name="height" value="0.05" units="cm"/>
      <inkml:brushProperty name="color" value="#F6630D"/>
    </inkml:brush>
  </inkml:definitions>
  <inkml:trace contextRef="#ctx0" brushRef="#br0">0 1 24575,'25'0'0,"11"0"0,-6 0 0,11 0 0,-21 0 0,0 0 0,-2 0 0,-10 0 0,9 0 0,-3 0 0,4 0 0,8 5 0,1-4 0,7 9 0,0-9 0,0 4 0,-7 0 0,-2-4 0,-11 3 0,-2-4 0,-5 0 0,5 0 0,2 0 0,4 0 0,1 4 0,15-3 0,-5 3 0,14-4 0,0 0 0,-7 0 0,7 5 0,0-4 0,-7 4 0,15-5 0,-6 0 0,20 0 0,-9 0 0,9 0 0,-1 0 0,-16 0 0,14 0 0,-25 0 0,6 0 0,-9 0 0,8 0 0,-5 0 0,25 0 0,-14 0 0,27 0 0,-19 0 0,9 0 0,-11 0 0,-9 0 0,6 0 0,-6 0 0,0 0 0,18 0 0,-5-7 0,9 6 0,8-6 0,-18 1 0,18 4 0,-27-4 0,14 6 0,-33 0 0,6 0 0,-22 0 0,4 0 0,-3 0 0,11 0 0,-5 0 0,13 0 0,2 0 0,10 0 0,9 0 0,11 0 0,-9 0 0,9 0 0,-11 0 0,0 0 0,-1 0 0,24 0 0,-26 0 0,24 0 0,-30 0 0,9 0 0,-9 0 0,-9 0 0,-11 0 0,-11 0 0,-2 3 0,7-2 0,-9 5 0,21-5 0,0 8 0,5-2 0,7 0 0,-9 3 0,0-9 0,-7 8 0,-6-8 0,-9 4 0,-5-5 0,0 0 0,0 0 0,-3 0 0,-1 0 0</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30:21.625"/>
    </inkml:context>
    <inkml:brush xml:id="br0">
      <inkml:brushProperty name="width" value="0.05" units="cm"/>
      <inkml:brushProperty name="height" value="0.05" units="cm"/>
      <inkml:brushProperty name="color" value="#F6630D"/>
    </inkml:brush>
  </inkml:definitions>
  <inkml:trace contextRef="#ctx0" brushRef="#br0">348 87 24575,'34'-12'0,"9"0"0,2 0 0,0-1 0,7 0 0,-7 6 0,0-4 0,-2 10 0,-9-4 0,-7 5 0,-7 0 0,4 0 0,-8 0 0,16 0 0,-5 0 0,39 23 0,-24-7 0,33 22 0,-39-14 0,7 0 0,-16-3 0,-2-1 0,-10-1 0,-3-6 0,-7 4 0,-2-8 0,-3 3 0,-5 7 0,-28 27 0,-24 23 0,2-14 0,-7 4-744,-5 8 1,-3 1 743,14-16 0,-1 1 0,1 0 0,-13 16 0,1-1 0,20-20 0,-1 1 0,2-2-280,-13 13 1,3-3 279,6-5 0,1-3 0,1-4 0,5-4 0,-1 7 0,7-20 0,22-8 1443,4-12-1443,8-1 603,1 0-603,3 0 0,3 0 0,13 2 0,25 10 0,30 13 0,-26-15 0,4 1 0,19 10 0,1 1 0,-19-10 0,1-1 0,23 7 0,0 0 0,-25-12 0,-1 0 0,13 5 0,-2-1 0,24 1 0,-6 5 0,-39-12 0,-3-4 0,-22-2 0,4-5 0,-3 0 0,20 0 0,4 0 0,27 0 0,-18 0 0,26 0 0,-14 0 0,-1 0 0,-4 0 0,-27 0 0,-7 0 0,-8 0 0,-5 0 0,-3 0 0,-1 0 0</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30:23.785"/>
    </inkml:context>
    <inkml:brush xml:id="br0">
      <inkml:brushProperty name="width" value="0.05" units="cm"/>
      <inkml:brushProperty name="height" value="0.05" units="cm"/>
      <inkml:brushProperty name="color" value="#F6630D"/>
    </inkml:brush>
  </inkml:definitions>
  <inkml:trace contextRef="#ctx0" brushRef="#br0">59 80 24575,'0'13'0,"0"-5"0,0 9 0,0-8 0,8 4 0,9 1 0,11 3 0,6 5 0,8 3 0,-5-2 0,5 2 0,-8-3 0,-6-5 0,-3-2 0,-12-7 0,0 0 0,-6 0 0,0-5 0,0 4 0,0-6 0,0 2 0,0-3 0,-3-3 0,-1-1 0,-3-4 0,0 1 0,0 0 0,0 0 0,0-1 0,0 1 0,0 0 0,0 0 0,0 0 0,-3-1 0,-2-4 0,-9-8 0,-3-8 0,-11-1 0,-3-6 0,1 5 0,1 0 0,9 4 0,5 8 0,3 4 0,3 2 0,2 8 0,3-2 0,-2 5 0,2-2 0,-9 3 0,0 0 0,-6-5 0,1 4 0,4-3 0,2 4 0,5 0 0,-1 0 0,1 0 0,0 0 0,3 3 0,-2-2 0,5 6 0,-6-7 0,3 7 0,-3-3 0,-5 4 0,3-1 0,-3 1 0,8-1 0,-2 0 0,5 0 0,-2 1 0,6-4 0,1-1 0,0-3 0,-1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0:17.685"/>
    </inkml:context>
    <inkml:brush xml:id="br0">
      <inkml:brushProperty name="width" value="0.05" units="cm"/>
      <inkml:brushProperty name="height" value="0.05" units="cm"/>
      <inkml:brushProperty name="color" value="#66CC00"/>
    </inkml:brush>
  </inkml:definitions>
  <inkml:trace contextRef="#ctx0" brushRef="#br0">1 1 24575,'0'27'0,"0"5"0,0-5 0,0 1 0,0-3 0,0 0 0,0-4 0,0-1 0,0-8 0,0-5 0,0 0 0,0 0 0,0 1 0,0-1 0,0 0 0,0-3 0,0-1 0</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30:37.145"/>
    </inkml:context>
    <inkml:brush xml:id="br0">
      <inkml:brushProperty name="width" value="0.05" units="cm"/>
      <inkml:brushProperty name="height" value="0.05" units="cm"/>
      <inkml:brushProperty name="color" value="#F6630D"/>
    </inkml:brush>
  </inkml:definitions>
  <inkml:trace contextRef="#ctx0" brushRef="#br0">1 146 24575,'3'-10'0,"6"-6"0,-1 10 0,5-6 0,-6 5 0,0 0 0,0-1 0,0 4 0,-3-2 0,2 5 0,-5-5 0,5 2 0,-2-3 0,4-1 0,-1 1 0,0 0 0,0 0 0,-3-1 0,2 4 0,-5-2 0,2 2 0,-3 3 0,0 5 0,-3 1 0,2 4 0,-2-5 0,3 3 0,0 0 0,0 6 0,0 7 0,0 7 0,0 16 0,0 2 0,0 19 0,0-16 0,0 6 0,0-27 0,0-2 0,0-11 0,0-2 0,0-5 0,0 0 0,3-3 0,-2-1 0,2-3 0</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30:37.802"/>
    </inkml:context>
    <inkml:brush xml:id="br0">
      <inkml:brushProperty name="width" value="0.05" units="cm"/>
      <inkml:brushProperty name="height" value="0.05" units="cm"/>
      <inkml:brushProperty name="color" value="#F6630D"/>
    </inkml:brush>
  </inkml:definitions>
  <inkml:trace contextRef="#ctx0" brushRef="#br0">0 0 24575,'0'0'0</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30:41.293"/>
    </inkml:context>
    <inkml:brush xml:id="br0">
      <inkml:brushProperty name="width" value="0.05" units="cm"/>
      <inkml:brushProperty name="height" value="0.05" units="cm"/>
      <inkml:brushProperty name="color" value="#F6630D"/>
    </inkml:brush>
  </inkml:definitions>
  <inkml:trace contextRef="#ctx0" brushRef="#br0">3 37 24575,'25'-5'0,"-5"4"0,6-8 0,-8 4 0,-4-4 0,-2 4 0,-5 2 0,0 3 0,0 0 0,0 0 0,6 0 0,7 0 0,0 0 0,12 0 0,-11 0 0,4 0 0,-12 0 0,0 0 0,-6 0 0,0 0 0,0 0 0,-3 3 0,-1 1 0,-3 3 0,0 1 0,0-1 0,0 0 0,0 0 0,0 5 0,-4 2 0,-2 11 0,0 2 0,-11 16 0,10-14 0,-11 12 0,13-20 0,-4 4 0,8-12 0,-7 0 0,7-6 0,-5 0 0,2-3 0,-3 2 0,-1-5 0,-4 6 0,-1-2 0,-1 4 0,2-4 0,5 1 0,-1-2 0,1 0 0,0 2 0,0-5 0,-6 2 0,0-3 0,-6 0 0,1 4 0,4-3 0,-3 3 0,8-4 0,-3 0 0,5 0 0,0 0 0,3-3 0,0-1 0,4-3 0,0 0 0,0-1 0,0 1 0,0 0 0,4 0 0,0 3 0,3-3 0,0 7 0,0-4 0,0 4 0,0 0 0,0 0 0,0 0 0,1 0 0,-1 0 0,0 0 0,0 0 0,0 0 0,0 0 0,0 3 0,0 1 0,1 4 0,-1-1 0,-3 0 0,2-3 0,-2 2 0,3-2 0,0 3 0,0 0 0,1 0 0,4 2 0,-4-2 0,4 1 0,-5-1 0,1-3 0,-1 2 0,-3-5 0,-1 2 0</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0T15:30:42.132"/>
    </inkml:context>
    <inkml:brush xml:id="br0">
      <inkml:brushProperty name="width" value="0.05" units="cm"/>
      <inkml:brushProperty name="height" value="0.05" units="cm"/>
      <inkml:brushProperty name="color" value="#F6630D"/>
    </inkml:brush>
  </inkml:definitions>
  <inkml:trace contextRef="#ctx0" brushRef="#br0">1 1 24575,'0'0'0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0:18.923"/>
    </inkml:context>
    <inkml:brush xml:id="br0">
      <inkml:brushProperty name="width" value="0.05" units="cm"/>
      <inkml:brushProperty name="height" value="0.05" units="cm"/>
      <inkml:brushProperty name="color" value="#66CC00"/>
    </inkml:brush>
  </inkml:definitions>
  <inkml:trace contextRef="#ctx0" brushRef="#br0">0 9 24575,'45'0'0,"33"0"0,-23 0 0,2 0 0,-6 0 0,-1 0 0,2 0 0,-2 0 0,30 0 0,-10 0 0,7 0 0,-39-4 0,-4 3 0,-20-3 0,-2 4 0,-5 0 0,-3 0 0,-1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0:21.709"/>
    </inkml:context>
    <inkml:brush xml:id="br0">
      <inkml:brushProperty name="width" value="0.05" units="cm"/>
      <inkml:brushProperty name="height" value="0.05" units="cm"/>
      <inkml:brushProperty name="color" value="#66CC00"/>
    </inkml:brush>
  </inkml:definitions>
  <inkml:trace contextRef="#ctx0" brushRef="#br0">0 0 24575,'7'3'0,"12"8"0,6 13 0,22 18 0,-7-7 0,19 16 0,-19-18 0,10 10 0,-12-10 0,-8-5 0,-5-7 0,-6-3 0,-6-4 0,0 3 0,-5-9 0,-3 9 0,1-8 0,-5 8 0,2-8 0,-3 3 0,0 0 0,0-4 0,3 4 0,3 8 0,-2-10 0,1 14 0,-5-11 0,0 6 0,0 6 0,0 2 0,0 0 0,0 6 0,0-18 0,0 9 0,-3-16 0,2 9 0,-2-8 0,3 8 0,0-8 0,0 8 0,0-4 0,0 1 0,0-2 0,0 0 0,0-4 0,0 10 0,0-10 0,0 4 0,0-5 0,0 5 0,0-3 0,-4 8 0,0-8 0,-5 8 0,1-9 0,0 4 0,-4 0 0,3-3 0,-4 8 0,1-8 0,1 9 0,-1-9 0,-2 8 0,1-7 0,-2 7 0,-2-6 0,2 6 0,2-8 0,1 4 0,4-6 0,1 0 0,0 0 0,0 0 0,-1 0 0,1 0 0,0 0 0,0 1 0,0-1 0,-1-3 0,1 2 0,0-5 0,3 5 0,-3-2 0,3 0 0,-3-1 0,3 0 0,-2-2 0,5 2 0,-2-3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1:05.805"/>
    </inkml:context>
    <inkml:brush xml:id="br0">
      <inkml:brushProperty name="width" value="0.05" units="cm"/>
      <inkml:brushProperty name="height" value="0.05" units="cm"/>
      <inkml:brushProperty name="color" value="#66CC00"/>
    </inkml:brush>
  </inkml:definitions>
  <inkml:trace contextRef="#ctx0" brushRef="#br0">0 0 24575,'0'0'0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3:01.497"/>
    </inkml:context>
    <inkml:brush xml:id="br0">
      <inkml:brushProperty name="width" value="0.05" units="cm"/>
      <inkml:brushProperty name="height" value="0.05" units="cm"/>
      <inkml:brushProperty name="color" value="#66CC00"/>
    </inkml:brush>
  </inkml:definitions>
  <inkml:trace contextRef="#ctx0" brushRef="#br0">1 49 24575,'38'0'0,"36"0"0,-8 0 0,14 0-1323,-12 0 0,8 0 0,4 0 1,-3 0 1322,20 0 0,-2 0 0,2 0 0,1 0 0,1 0 0,1 0 0,-21 0 0,0 0 0,0 0 0,-3 0 0,8 0 0,-3 0 0,4 0 0,-8 0 0,3 0 0,1 0 0,0 0 0,1 0 0,2 0 0,-2 0 0,0 0 0,15 0 0,-1 0 0,0 0 0,0 0 0,1 0 0,-1 0-285,-1 0 0,1 0 1,-4 0 284,-10 0 0,-3 0 0,2 0 0,11 0 0,3 0 0,-4 0 0,-14 1 0,-3-1 0,2-1 0,18-2 0,3-2 0,-9 2 271,-7 2 0,-2-1-271,-12-5 0,3-1 0,-5 1 0,2 6 0,-2 0 0,22-4 0,2 0 0,-9 5 0,-2 0-96,-7 0 1,-1 0 95,-2 0 0,-1 0 0,-12 0 0,-1 0 0,14 0 0,-1 0 0,-11 0 0,-2 0 1183,0 0 1,0 0-1184,-3 0 0,1 0 1069,2 0 0,0 0-1069,1 0 0,-1 0 1025,44 0-1025,-11 0 264,-19 0-264,-17 0 0,10 0 0,-44 0 0,11 0 0,-21 0 0,5 0 0,-3 0 0,3 0 0,0 0 0,17 6 0,0-4 0,2 4 0,0-1 0,-15 0 0,9 1 0,-7 2 0,-4-7 0,-2 3 0,-5-4 0,0 0 0,0 0 0,1 0 0,-1 0 0,0 0 0,0 3 0,0-2 0,0 6 0,0-7 0,0 4 0,6-4 0,-5 0 0,4 0 0,-5 3 0,6-2 0,7 2 0,7-3 0,0 4 0,5-3 0,-11 3 0,-1-4 0,-8 0 0,-5 3 0,0-2 0,-3 5 0,-1-5 0,-3 2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11T11:23:11.814"/>
    </inkml:context>
    <inkml:brush xml:id="br0">
      <inkml:brushProperty name="width" value="0.05" units="cm"/>
      <inkml:brushProperty name="height" value="0.05" units="cm"/>
      <inkml:brushProperty name="color" value="#E71224"/>
    </inkml:brush>
  </inkml:definitions>
  <inkml:trace contextRef="#ctx0" brushRef="#br0">0 1 24575,'51'0'0,"-1"0"0,10 0 0,17 0 0,4 0 0,-9 0 0,5 0 0,1 0 0,-3 0 0,14 0 0,-2 0 0,3 0-910,-6 0 1,5 0-1,-2 0 1,-12 0 909,2 0 0,-5 0 0,25 0 0,-1 0 271,-22 0 1,-3 0-272,-1 0 0,-3 0 727,26 0-727,-22 0 0,-18 0 0,-10 0 1861,2 0-1861,9 0 507,0 0-507,-16 0 0,12 0 0,-21 0 0,7 0 0,-15 0 0,-4 0 0,-9 0 0,25 0 0,-9 0 0,39 0 0,-5 0 0,9 0 0,8 7 0,-18-6 0,-1 6 0,-20-7 0,-11 0 0,-6 0 0,-6 4 0,-1-4 0,7 3 0,-9-3 0,9 0 0,-6 0 0,7 0 0,0 0 0,0 0 0,5 0 0,-15 0 0,6 0 0,-13 0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70.png>
</file>

<file path=ppt/media/image18.png>
</file>

<file path=ppt/media/image180.png>
</file>

<file path=ppt/media/image19.png>
</file>

<file path=ppt/media/image190.png>
</file>

<file path=ppt/media/image20.png>
</file>

<file path=ppt/media/image200.png>
</file>

<file path=ppt/media/image21.png>
</file>

<file path=ppt/media/image210.png>
</file>

<file path=ppt/media/image22.png>
</file>

<file path=ppt/media/image220.png>
</file>

<file path=ppt/media/image23.png>
</file>

<file path=ppt/media/image230.png>
</file>

<file path=ppt/media/image24.png>
</file>

<file path=ppt/media/image240.png>
</file>

<file path=ppt/media/image25.png>
</file>

<file path=ppt/media/image250.png>
</file>

<file path=ppt/media/image26.png>
</file>

<file path=ppt/media/image260.png>
</file>

<file path=ppt/media/image27.png>
</file>

<file path=ppt/media/image270.png>
</file>

<file path=ppt/media/image28.png>
</file>

<file path=ppt/media/image280.png>
</file>

<file path=ppt/media/image29.png>
</file>

<file path=ppt/media/image290.png>
</file>

<file path=ppt/media/image30.png>
</file>

<file path=ppt/media/image300.png>
</file>

<file path=ppt/media/image31.png>
</file>

<file path=ppt/media/image310.png>
</file>

<file path=ppt/media/image32.png>
</file>

<file path=ppt/media/image320.png>
</file>

<file path=ppt/media/image33.png>
</file>

<file path=ppt/media/image330.png>
</file>

<file path=ppt/media/image34.png>
</file>

<file path=ppt/media/image340.png>
</file>

<file path=ppt/media/image35.png>
</file>

<file path=ppt/media/image350.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568508062"/>
      </p:ext>
    </p:extLst>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sk-SK" dirty="0"/>
              <a:t>Porovnanie z </a:t>
            </a:r>
            <a:r>
              <a:rPr lang="sk-SK" dirty="0" err="1"/>
              <a:t>hladiska</a:t>
            </a:r>
            <a:r>
              <a:rPr lang="sk-SK" dirty="0"/>
              <a:t> syntaxe,</a:t>
            </a:r>
          </a:p>
          <a:p>
            <a:r>
              <a:rPr lang="sk-SK" dirty="0" err="1"/>
              <a:t>Funkcionalny</a:t>
            </a:r>
            <a:r>
              <a:rPr lang="sk-SK" dirty="0"/>
              <a:t> </a:t>
            </a:r>
            <a:r>
              <a:rPr lang="sk-SK" dirty="0" err="1"/>
              <a:t>kod</a:t>
            </a:r>
            <a:r>
              <a:rPr lang="sk-SK" dirty="0"/>
              <a:t> (dobre </a:t>
            </a:r>
            <a:r>
              <a:rPr lang="sk-SK" dirty="0" err="1"/>
              <a:t>napisany</a:t>
            </a:r>
            <a:r>
              <a:rPr lang="sk-SK" dirty="0"/>
              <a:t>) obsahuje menej „balastu“ teda </a:t>
            </a:r>
            <a:r>
              <a:rPr lang="sk-SK" dirty="0" err="1"/>
              <a:t>kadejakych</a:t>
            </a:r>
            <a:r>
              <a:rPr lang="sk-SK" dirty="0"/>
              <a:t> </a:t>
            </a:r>
            <a:r>
              <a:rPr lang="sk-SK" dirty="0" err="1"/>
              <a:t>technickych</a:t>
            </a:r>
            <a:r>
              <a:rPr lang="sk-SK" dirty="0"/>
              <a:t> </a:t>
            </a:r>
            <a:r>
              <a:rPr lang="sk-SK" dirty="0" err="1"/>
              <a:t>pomocnych</a:t>
            </a:r>
            <a:r>
              <a:rPr lang="sk-SK" dirty="0"/>
              <a:t> </a:t>
            </a:r>
            <a:r>
              <a:rPr lang="sk-SK" dirty="0" err="1"/>
              <a:t>premennych</a:t>
            </a:r>
            <a:r>
              <a:rPr lang="sk-SK" dirty="0"/>
              <a:t> (10 </a:t>
            </a:r>
            <a:r>
              <a:rPr lang="sk-SK" dirty="0" err="1"/>
              <a:t>vs</a:t>
            </a:r>
            <a:r>
              <a:rPr lang="sk-SK" dirty="0"/>
              <a:t> 5 slov) a ma </a:t>
            </a:r>
            <a:r>
              <a:rPr lang="sk-SK" dirty="0" err="1"/>
              <a:t>sancu</a:t>
            </a:r>
            <a:r>
              <a:rPr lang="sk-SK" dirty="0"/>
              <a:t> </a:t>
            </a:r>
            <a:r>
              <a:rPr lang="sk-SK" dirty="0" err="1"/>
              <a:t>lepsie</a:t>
            </a:r>
            <a:r>
              <a:rPr lang="sk-SK" dirty="0"/>
              <a:t> </a:t>
            </a:r>
            <a:r>
              <a:rPr lang="sk-SK" dirty="0" err="1"/>
              <a:t>vyjadrit</a:t>
            </a:r>
            <a:r>
              <a:rPr lang="sk-SK" dirty="0"/>
              <a:t> </a:t>
            </a:r>
            <a:r>
              <a:rPr lang="sk-SK" dirty="0" err="1"/>
              <a:t>bisznis</a:t>
            </a:r>
            <a:r>
              <a:rPr lang="sk-SK" dirty="0"/>
              <a:t> podstatu algoritmu.</a:t>
            </a:r>
          </a:p>
        </p:txBody>
      </p:sp>
    </p:spTree>
    <p:extLst>
      <p:ext uri="{BB962C8B-B14F-4D97-AF65-F5344CB8AC3E}">
        <p14:creationId xmlns:p14="http://schemas.microsoft.com/office/powerpoint/2010/main" val="26999015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sk-SK" dirty="0"/>
              <a:t>Ten </a:t>
            </a:r>
            <a:r>
              <a:rPr lang="sk-SK" dirty="0" err="1"/>
              <a:t>sample</a:t>
            </a:r>
            <a:r>
              <a:rPr lang="sk-SK" dirty="0"/>
              <a:t> sa da </a:t>
            </a:r>
            <a:r>
              <a:rPr lang="sk-SK" dirty="0" err="1"/>
              <a:t>napisat</a:t>
            </a:r>
            <a:r>
              <a:rPr lang="sk-SK" dirty="0"/>
              <a:t> kadejako, </a:t>
            </a:r>
          </a:p>
          <a:p>
            <a:r>
              <a:rPr lang="sk-SK" dirty="0"/>
              <a:t>Potrebujeme </a:t>
            </a:r>
            <a:r>
              <a:rPr lang="sk-SK" dirty="0" err="1"/>
              <a:t>iterovat</a:t>
            </a:r>
            <a:r>
              <a:rPr lang="sk-SK" dirty="0"/>
              <a:t> cez </a:t>
            </a:r>
            <a:r>
              <a:rPr lang="sk-SK" dirty="0" err="1"/>
              <a:t>properties</a:t>
            </a:r>
            <a:r>
              <a:rPr lang="sk-SK" dirty="0"/>
              <a:t> objektu a vo </a:t>
            </a:r>
            <a:r>
              <a:rPr lang="sk-SK" dirty="0" err="1"/>
              <a:t>vnutri</a:t>
            </a:r>
            <a:r>
              <a:rPr lang="sk-SK" dirty="0"/>
              <a:t> potrebujeme </a:t>
            </a:r>
          </a:p>
          <a:p>
            <a:r>
              <a:rPr lang="sk-SK" dirty="0" err="1"/>
              <a:t>Key</a:t>
            </a:r>
            <a:r>
              <a:rPr lang="sk-SK" dirty="0"/>
              <a:t> aj </a:t>
            </a:r>
            <a:r>
              <a:rPr lang="sk-SK" dirty="0" err="1"/>
              <a:t>Value</a:t>
            </a:r>
            <a:r>
              <a:rPr lang="sk-SK" dirty="0"/>
              <a:t> a aj </a:t>
            </a:r>
            <a:r>
              <a:rPr lang="sk-SK" dirty="0" err="1"/>
              <a:t>Object</a:t>
            </a:r>
            <a:endParaRPr lang="sk-SK" dirty="0"/>
          </a:p>
          <a:p>
            <a:endParaRPr lang="sk-SK" dirty="0"/>
          </a:p>
          <a:p>
            <a:r>
              <a:rPr lang="sk-SK" dirty="0"/>
              <a:t>Ku </a:t>
            </a:r>
            <a:r>
              <a:rPr lang="sk-SK" dirty="0" err="1"/>
              <a:t>key</a:t>
            </a:r>
            <a:r>
              <a:rPr lang="sk-SK" dirty="0"/>
              <a:t> a </a:t>
            </a:r>
            <a:r>
              <a:rPr lang="sk-SK" dirty="0" err="1"/>
              <a:t>value</a:t>
            </a:r>
            <a:r>
              <a:rPr lang="sk-SK" dirty="0"/>
              <a:t> sa vieme </a:t>
            </a:r>
            <a:r>
              <a:rPr lang="sk-SK" dirty="0" err="1"/>
              <a:t>dostat</a:t>
            </a:r>
            <a:r>
              <a:rPr lang="sk-SK" dirty="0"/>
              <a:t> aj inak (</a:t>
            </a:r>
            <a:r>
              <a:rPr lang="sk-SK" dirty="0" err="1"/>
              <a:t>Obeject.entries</a:t>
            </a:r>
            <a:r>
              <a:rPr lang="sk-SK" dirty="0"/>
              <a:t>())</a:t>
            </a:r>
          </a:p>
          <a:p>
            <a:r>
              <a:rPr lang="sk-SK" dirty="0"/>
              <a:t>Ale k </a:t>
            </a:r>
            <a:r>
              <a:rPr lang="sk-SK" dirty="0" err="1"/>
              <a:t>samotnemu</a:t>
            </a:r>
            <a:r>
              <a:rPr lang="sk-SK" dirty="0"/>
              <a:t> objektu nie,</a:t>
            </a:r>
          </a:p>
          <a:p>
            <a:r>
              <a:rPr lang="sk-SK" dirty="0" err="1"/>
              <a:t>Takze</a:t>
            </a:r>
            <a:r>
              <a:rPr lang="sk-SK" dirty="0"/>
              <a:t> mame dve </a:t>
            </a:r>
            <a:r>
              <a:rPr lang="sk-SK" dirty="0" err="1"/>
              <a:t>moznosti</a:t>
            </a:r>
            <a:r>
              <a:rPr lang="sk-SK" dirty="0"/>
              <a:t>, </a:t>
            </a:r>
          </a:p>
          <a:p>
            <a:pPr marL="171450" indent="-171450">
              <a:buFontTx/>
              <a:buChar char="-"/>
            </a:pPr>
            <a:r>
              <a:rPr lang="sk-SK" dirty="0" err="1"/>
              <a:t>Bud</a:t>
            </a:r>
            <a:r>
              <a:rPr lang="sk-SK" dirty="0"/>
              <a:t> ho budeme </a:t>
            </a:r>
            <a:r>
              <a:rPr lang="sk-SK" dirty="0" err="1"/>
              <a:t>citat</a:t>
            </a:r>
            <a:r>
              <a:rPr lang="sk-SK" dirty="0"/>
              <a:t> zo </a:t>
            </a:r>
            <a:r>
              <a:rPr lang="sk-SK" dirty="0" err="1"/>
              <a:t>scopu</a:t>
            </a:r>
            <a:r>
              <a:rPr lang="sk-SK" dirty="0"/>
              <a:t> nad nami</a:t>
            </a:r>
          </a:p>
          <a:p>
            <a:pPr marL="171450" indent="-171450">
              <a:buFontTx/>
              <a:buChar char="-"/>
            </a:pPr>
            <a:r>
              <a:rPr lang="sk-SK" dirty="0"/>
              <a:t>Alebo si ho </a:t>
            </a:r>
            <a:r>
              <a:rPr lang="sk-SK" dirty="0" err="1"/>
              <a:t>posleme</a:t>
            </a:r>
            <a:r>
              <a:rPr lang="sk-SK" dirty="0"/>
              <a:t> do funkcie ako </a:t>
            </a:r>
            <a:r>
              <a:rPr lang="sk-SK" dirty="0" err="1"/>
              <a:t>this</a:t>
            </a:r>
            <a:endParaRPr lang="sk-SK" dirty="0"/>
          </a:p>
          <a:p>
            <a:pPr marL="171450" indent="-171450">
              <a:buFontTx/>
              <a:buChar char="-"/>
            </a:pPr>
            <a:endParaRPr lang="sk-SK" dirty="0"/>
          </a:p>
          <a:p>
            <a:pPr marL="0" indent="0">
              <a:buFontTx/>
              <a:buNone/>
            </a:pPr>
            <a:r>
              <a:rPr lang="sk-SK" dirty="0"/>
              <a:t>Samozrejme prioritne to bolo vymyslene na to, aby sa dali ako </a:t>
            </a:r>
            <a:r>
              <a:rPr lang="sk-SK" dirty="0" err="1"/>
              <a:t>iterator</a:t>
            </a:r>
            <a:r>
              <a:rPr lang="sk-SK" dirty="0"/>
              <a:t> </a:t>
            </a:r>
            <a:r>
              <a:rPr lang="sk-SK" dirty="0" err="1"/>
              <a:t>callbacky</a:t>
            </a:r>
            <a:r>
              <a:rPr lang="sk-SK" dirty="0"/>
              <a:t> </a:t>
            </a:r>
            <a:r>
              <a:rPr lang="sk-SK" dirty="0" err="1"/>
              <a:t>pouzivat</a:t>
            </a:r>
            <a:r>
              <a:rPr lang="sk-SK" dirty="0"/>
              <a:t> </a:t>
            </a:r>
            <a:r>
              <a:rPr lang="sk-SK" dirty="0" err="1"/>
              <a:t>metody</a:t>
            </a:r>
            <a:r>
              <a:rPr lang="sk-SK" dirty="0"/>
              <a:t> objektov.</a:t>
            </a:r>
          </a:p>
          <a:p>
            <a:pPr marL="0" indent="0">
              <a:buFontTx/>
              <a:buNone/>
            </a:pPr>
            <a:endParaRPr lang="sk-SK" dirty="0"/>
          </a:p>
          <a:p>
            <a:pPr marL="0" indent="0">
              <a:buFontTx/>
              <a:buNone/>
            </a:pPr>
            <a:r>
              <a:rPr lang="sk-SK" dirty="0"/>
              <a:t> </a:t>
            </a:r>
          </a:p>
        </p:txBody>
      </p:sp>
    </p:spTree>
    <p:extLst>
      <p:ext uri="{BB962C8B-B14F-4D97-AF65-F5344CB8AC3E}">
        <p14:creationId xmlns:p14="http://schemas.microsoft.com/office/powerpoint/2010/main" val="89716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sk-SK" dirty="0" err="1"/>
              <a:t>Dalsi</a:t>
            </a:r>
            <a:r>
              <a:rPr lang="sk-SK" dirty="0"/>
              <a:t> </a:t>
            </a:r>
            <a:r>
              <a:rPr lang="sk-SK" dirty="0" err="1"/>
              <a:t>krasny</a:t>
            </a:r>
            <a:r>
              <a:rPr lang="sk-SK" dirty="0"/>
              <a:t> </a:t>
            </a:r>
            <a:r>
              <a:rPr lang="sk-SK" dirty="0" err="1"/>
              <a:t>priklad</a:t>
            </a:r>
            <a:r>
              <a:rPr lang="sk-SK" dirty="0"/>
              <a:t> kde </a:t>
            </a:r>
            <a:r>
              <a:rPr lang="sk-SK" dirty="0" err="1"/>
              <a:t>kod</a:t>
            </a:r>
            <a:r>
              <a:rPr lang="sk-SK" dirty="0"/>
              <a:t> </a:t>
            </a:r>
            <a:r>
              <a:rPr lang="sk-SK" dirty="0" err="1"/>
              <a:t>zodpoveda</a:t>
            </a:r>
            <a:r>
              <a:rPr lang="sk-SK" dirty="0"/>
              <a:t> </a:t>
            </a:r>
            <a:r>
              <a:rPr lang="sk-SK" dirty="0" err="1"/>
              <a:t>zadanemu</a:t>
            </a:r>
            <a:r>
              <a:rPr lang="sk-SK" dirty="0"/>
              <a:t> textu zadania.</a:t>
            </a:r>
          </a:p>
          <a:p>
            <a:r>
              <a:rPr lang="sk-SK" dirty="0"/>
              <a:t>Toto sa </a:t>
            </a:r>
            <a:r>
              <a:rPr lang="sk-SK" dirty="0" err="1"/>
              <a:t>Vam</a:t>
            </a:r>
            <a:r>
              <a:rPr lang="sk-SK" dirty="0"/>
              <a:t> </a:t>
            </a:r>
            <a:r>
              <a:rPr lang="sk-SK" dirty="0" err="1"/>
              <a:t>skutocne</a:t>
            </a:r>
            <a:r>
              <a:rPr lang="sk-SK" dirty="0"/>
              <a:t> </a:t>
            </a:r>
            <a:r>
              <a:rPr lang="sk-SK" dirty="0" err="1"/>
              <a:t>oplati</a:t>
            </a:r>
            <a:r>
              <a:rPr lang="sk-SK" dirty="0"/>
              <a:t>, ak </a:t>
            </a:r>
            <a:r>
              <a:rPr lang="sk-SK" dirty="0" err="1"/>
              <a:t>dokazete</a:t>
            </a:r>
            <a:r>
              <a:rPr lang="sk-SK" dirty="0"/>
              <a:t> </a:t>
            </a:r>
            <a:r>
              <a:rPr lang="sk-SK" dirty="0" err="1"/>
              <a:t>dostavat</a:t>
            </a:r>
            <a:r>
              <a:rPr lang="sk-SK" dirty="0"/>
              <a:t> alebo </a:t>
            </a:r>
            <a:r>
              <a:rPr lang="sk-SK" dirty="0" err="1"/>
              <a:t>formulovat</a:t>
            </a:r>
            <a:r>
              <a:rPr lang="sk-SK" dirty="0"/>
              <a:t>/</a:t>
            </a:r>
            <a:r>
              <a:rPr lang="sk-SK" dirty="0" err="1"/>
              <a:t>reformulovat</a:t>
            </a:r>
            <a:r>
              <a:rPr lang="sk-SK" dirty="0"/>
              <a:t> zadania</a:t>
            </a:r>
          </a:p>
          <a:p>
            <a:r>
              <a:rPr lang="sk-SK" dirty="0"/>
              <a:t>Tak aby vyjadrovali „</a:t>
            </a:r>
            <a:r>
              <a:rPr lang="sk-SK" dirty="0" err="1"/>
              <a:t>co</a:t>
            </a:r>
            <a:r>
              <a:rPr lang="sk-SK" dirty="0"/>
              <a:t> chcete </a:t>
            </a:r>
            <a:r>
              <a:rPr lang="sk-SK" dirty="0" err="1"/>
              <a:t>dosiahnut</a:t>
            </a:r>
            <a:r>
              <a:rPr lang="sk-SK" dirty="0"/>
              <a:t>“ a nie „algoritmicky“ ako to chcete </a:t>
            </a:r>
            <a:r>
              <a:rPr lang="sk-SK" dirty="0" err="1"/>
              <a:t>dosiahnut</a:t>
            </a:r>
            <a:r>
              <a:rPr lang="sk-SK" dirty="0"/>
              <a:t>.</a:t>
            </a:r>
          </a:p>
          <a:p>
            <a:endParaRPr lang="sk-SK" dirty="0"/>
          </a:p>
          <a:p>
            <a:r>
              <a:rPr lang="sk-SK" dirty="0"/>
              <a:t>Vtedy je FP ozaj </a:t>
            </a:r>
            <a:r>
              <a:rPr lang="sk-SK" dirty="0" err="1"/>
              <a:t>silny</a:t>
            </a:r>
            <a:r>
              <a:rPr lang="sk-SK" dirty="0"/>
              <a:t> a </a:t>
            </a:r>
            <a:r>
              <a:rPr lang="sk-SK" dirty="0" err="1"/>
              <a:t>rychly</a:t>
            </a:r>
            <a:r>
              <a:rPr lang="sk-SK" dirty="0"/>
              <a:t> a </a:t>
            </a:r>
            <a:r>
              <a:rPr lang="sk-SK" dirty="0" err="1"/>
              <a:t>bezpecny</a:t>
            </a:r>
            <a:r>
              <a:rPr lang="sk-SK" dirty="0"/>
              <a:t> </a:t>
            </a:r>
            <a:r>
              <a:rPr lang="sk-SK" dirty="0" err="1"/>
              <a:t>sposob</a:t>
            </a:r>
            <a:r>
              <a:rPr lang="sk-SK" dirty="0"/>
              <a:t> ako z „biznis“ zadania </a:t>
            </a:r>
            <a:r>
              <a:rPr lang="sk-SK" dirty="0" err="1"/>
              <a:t>spravit</a:t>
            </a:r>
            <a:r>
              <a:rPr lang="sk-SK" dirty="0"/>
              <a:t> </a:t>
            </a:r>
            <a:r>
              <a:rPr lang="sk-SK" dirty="0" err="1"/>
              <a:t>kod</a:t>
            </a:r>
            <a:r>
              <a:rPr lang="sk-SK" dirty="0"/>
              <a:t>.</a:t>
            </a:r>
          </a:p>
          <a:p>
            <a:endParaRPr lang="sk-SK" dirty="0"/>
          </a:p>
        </p:txBody>
      </p:sp>
    </p:spTree>
    <p:extLst>
      <p:ext uri="{BB962C8B-B14F-4D97-AF65-F5344CB8AC3E}">
        <p14:creationId xmlns:p14="http://schemas.microsoft.com/office/powerpoint/2010/main" val="19362118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sk-SK" dirty="0"/>
          </a:p>
        </p:txBody>
      </p:sp>
    </p:spTree>
    <p:extLst>
      <p:ext uri="{BB962C8B-B14F-4D97-AF65-F5344CB8AC3E}">
        <p14:creationId xmlns:p14="http://schemas.microsoft.com/office/powerpoint/2010/main" val="16657808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sk-SK" dirty="0"/>
              <a:t>na riadku 25 je chyba ma sa tam </a:t>
            </a:r>
            <a:r>
              <a:rPr lang="sk-SK" dirty="0" err="1"/>
              <a:t>volat</a:t>
            </a:r>
            <a:r>
              <a:rPr lang="sk-SK" dirty="0"/>
              <a:t> abc2</a:t>
            </a:r>
          </a:p>
          <a:p>
            <a:endParaRPr lang="sk-SK" dirty="0"/>
          </a:p>
        </p:txBody>
      </p:sp>
    </p:spTree>
    <p:extLst>
      <p:ext uri="{BB962C8B-B14F-4D97-AF65-F5344CB8AC3E}">
        <p14:creationId xmlns:p14="http://schemas.microsoft.com/office/powerpoint/2010/main" val="17883136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noRot="1" noChangeAspect="1"/>
          </p:cNvSpPr>
          <p:nvPr>
            <p:ph type="sldImg"/>
          </p:nvPr>
        </p:nvSpPr>
        <p:spPr>
          <a:xfrm>
            <a:off x="381000" y="685800"/>
            <a:ext cx="6096000" cy="3429000"/>
          </a:xfrm>
          <a:prstGeom prst="rect">
            <a:avLst/>
          </a:prstGeom>
        </p:spPr>
        <p:txBody>
          <a:bodyPr/>
          <a:lstStyle/>
          <a:p>
            <a:endParaRPr/>
          </a:p>
        </p:txBody>
      </p:sp>
      <p:sp>
        <p:nvSpPr>
          <p:cNvPr id="153" name="Shape 153"/>
          <p:cNvSpPr>
            <a:spLocks noGrp="1"/>
          </p:cNvSpPr>
          <p:nvPr>
            <p:ph type="body" sz="quarter" idx="1"/>
          </p:nvPr>
        </p:nvSpPr>
        <p:spPr>
          <a:prstGeom prst="rect">
            <a:avLst/>
          </a:prstGeom>
        </p:spPr>
        <p:txBody>
          <a:bodyPr/>
          <a:lstStyle/>
          <a:p>
            <a:r>
              <a:rPr dirty="0"/>
              <a:t>For loop is not semantic, looking at code you cannot tell (quickly) what is the code intention,</a:t>
            </a:r>
          </a:p>
          <a:p>
            <a:r>
              <a:rPr dirty="0"/>
              <a:t>Different semantics have same</a:t>
            </a:r>
            <a:r>
              <a:rPr lang="en-US" dirty="0"/>
              <a:t>/”similar” </a:t>
            </a:r>
            <a:r>
              <a:rPr dirty="0"/>
              <a:t>code</a:t>
            </a:r>
            <a:r>
              <a:rPr lang="en-US" dirty="0"/>
              <a:t> shapes,</a:t>
            </a:r>
          </a:p>
          <a:p>
            <a:endParaRPr lang="en-US" dirty="0"/>
          </a:p>
          <a:p>
            <a:r>
              <a:rPr lang="en-US" dirty="0"/>
              <a:t>With well used iterative functions we can easier communicate purpose of the program</a:t>
            </a:r>
            <a:endParaRPr dirty="0"/>
          </a:p>
        </p:txBody>
      </p:sp>
    </p:spTree>
    <p:extLst>
      <p:ext uri="{BB962C8B-B14F-4D97-AF65-F5344CB8AC3E}">
        <p14:creationId xmlns:p14="http://schemas.microsoft.com/office/powerpoint/2010/main" val="2237405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28600" indent="-228600">
              <a:buAutoNum type="alphaUcParenR"/>
            </a:pPr>
            <a:r>
              <a:rPr lang="en-GB" dirty="0" err="1"/>
              <a:t>Podstatne</a:t>
            </a:r>
            <a:r>
              <a:rPr lang="en-GB" dirty="0"/>
              <a:t> </a:t>
            </a:r>
            <a:r>
              <a:rPr lang="en-GB" dirty="0" err="1"/>
              <a:t>menej</a:t>
            </a:r>
            <a:r>
              <a:rPr lang="en-GB" dirty="0"/>
              <a:t> </a:t>
            </a:r>
            <a:r>
              <a:rPr lang="en-GB" dirty="0" err="1"/>
              <a:t>kodu</a:t>
            </a:r>
            <a:r>
              <a:rPr lang="en-GB" dirty="0"/>
              <a:t> </a:t>
            </a:r>
            <a:r>
              <a:rPr lang="en-GB" dirty="0" err="1"/>
              <a:t>na</a:t>
            </a:r>
            <a:r>
              <a:rPr lang="en-GB" dirty="0"/>
              <a:t> </a:t>
            </a:r>
            <a:r>
              <a:rPr lang="en-GB" dirty="0" err="1"/>
              <a:t>čítanie</a:t>
            </a:r>
            <a:r>
              <a:rPr lang="en-GB" dirty="0"/>
              <a:t>/“</a:t>
            </a:r>
            <a:r>
              <a:rPr lang="en-GB" dirty="0" err="1"/>
              <a:t>lúštenie</a:t>
            </a:r>
            <a:r>
              <a:rPr lang="en-GB" dirty="0"/>
              <a:t>”</a:t>
            </a:r>
          </a:p>
          <a:p>
            <a:pPr marL="228600" indent="-228600">
              <a:buAutoNum type="alphaUcParenR"/>
            </a:pPr>
            <a:r>
              <a:rPr lang="en-GB" dirty="0" err="1"/>
              <a:t>Podstatne</a:t>
            </a:r>
            <a:r>
              <a:rPr lang="en-GB" dirty="0"/>
              <a:t> </a:t>
            </a:r>
            <a:r>
              <a:rPr lang="en-GB" dirty="0" err="1"/>
              <a:t>menej</a:t>
            </a:r>
            <a:r>
              <a:rPr lang="en-GB" dirty="0"/>
              <a:t> </a:t>
            </a:r>
            <a:r>
              <a:rPr lang="en-GB" dirty="0" err="1"/>
              <a:t>na</a:t>
            </a:r>
            <a:r>
              <a:rPr lang="en-GB" dirty="0"/>
              <a:t> </a:t>
            </a:r>
            <a:r>
              <a:rPr lang="en-GB" dirty="0" err="1"/>
              <a:t>písanie</a:t>
            </a:r>
            <a:endParaRPr lang="en-GB" dirty="0"/>
          </a:p>
          <a:p>
            <a:pPr marL="228600" indent="-228600">
              <a:buAutoNum type="alphaUcParenR"/>
            </a:pPr>
            <a:endParaRPr lang="en-GB" dirty="0"/>
          </a:p>
          <a:p>
            <a:pPr marL="228600" indent="-228600">
              <a:buAutoNum type="alphaUcParenR"/>
            </a:pPr>
            <a:r>
              <a:rPr lang="en-GB" dirty="0" err="1"/>
              <a:t>Kód</a:t>
            </a:r>
            <a:r>
              <a:rPr lang="en-GB" dirty="0"/>
              <a:t> po </a:t>
            </a:r>
            <a:r>
              <a:rPr lang="en-GB" dirty="0" err="1"/>
              <a:t>prečítaní</a:t>
            </a:r>
            <a:r>
              <a:rPr lang="en-GB" dirty="0"/>
              <a:t> </a:t>
            </a:r>
            <a:r>
              <a:rPr lang="en-GB" dirty="0" err="1"/>
              <a:t>zodpovedá</a:t>
            </a:r>
            <a:r>
              <a:rPr lang="en-GB" dirty="0"/>
              <a:t> ”</a:t>
            </a:r>
            <a:r>
              <a:rPr lang="en-GB" dirty="0" err="1"/>
              <a:t>slovnému</a:t>
            </a:r>
            <a:r>
              <a:rPr lang="en-GB" dirty="0"/>
              <a:t> </a:t>
            </a:r>
            <a:r>
              <a:rPr lang="en-GB" dirty="0" err="1"/>
              <a:t>zápisu</a:t>
            </a:r>
            <a:r>
              <a:rPr lang="en-GB" dirty="0"/>
              <a:t>”: </a:t>
            </a:r>
            <a:r>
              <a:rPr lang="en-GB" dirty="0" err="1"/>
              <a:t>teda</a:t>
            </a:r>
            <a:r>
              <a:rPr lang="en-GB" dirty="0"/>
              <a:t> failing </a:t>
            </a:r>
            <a:r>
              <a:rPr lang="en-GB" dirty="0" err="1"/>
              <a:t>sú</a:t>
            </a:r>
            <a:r>
              <a:rPr lang="en-GB" dirty="0"/>
              <a:t> </a:t>
            </a:r>
            <a:r>
              <a:rPr lang="en-GB" dirty="0" err="1"/>
              <a:t>vsetci</a:t>
            </a:r>
            <a:r>
              <a:rPr lang="en-GB" dirty="0"/>
              <a:t> student </a:t>
            </a:r>
            <a:r>
              <a:rPr lang="en-GB" dirty="0" err="1"/>
              <a:t>filtrobaný</a:t>
            </a:r>
            <a:r>
              <a:rPr lang="en-GB" dirty="0"/>
              <a:t> </a:t>
            </a:r>
            <a:r>
              <a:rPr lang="en-GB" dirty="0" err="1"/>
              <a:t>podla</a:t>
            </a:r>
            <a:r>
              <a:rPr lang="en-GB" dirty="0"/>
              <a:t> </a:t>
            </a:r>
            <a:r>
              <a:rPr lang="en-GB" dirty="0" err="1"/>
              <a:t>tých</a:t>
            </a:r>
            <a:r>
              <a:rPr lang="en-GB" dirty="0"/>
              <a:t> </a:t>
            </a:r>
            <a:r>
              <a:rPr lang="en-GB" dirty="0" err="1"/>
              <a:t>kde</a:t>
            </a:r>
            <a:r>
              <a:rPr lang="en-GB" dirty="0"/>
              <a:t> </a:t>
            </a:r>
            <a:r>
              <a:rPr lang="en-GB" dirty="0" err="1"/>
              <a:t>niektora</a:t>
            </a:r>
            <a:r>
              <a:rPr lang="en-GB" dirty="0"/>
              <a:t> zo </a:t>
            </a:r>
            <a:r>
              <a:rPr lang="en-GB" dirty="0" err="1"/>
              <a:t>znamok</a:t>
            </a:r>
            <a:r>
              <a:rPr lang="en-GB" dirty="0"/>
              <a:t> je 5ka.</a:t>
            </a:r>
          </a:p>
          <a:p>
            <a:pPr marL="228600" indent="-228600">
              <a:buAutoNum type="alphaUcParenR"/>
            </a:pPr>
            <a:endParaRPr lang="en-GB" dirty="0"/>
          </a:p>
        </p:txBody>
      </p:sp>
    </p:spTree>
    <p:extLst>
      <p:ext uri="{BB962C8B-B14F-4D97-AF65-F5344CB8AC3E}">
        <p14:creationId xmlns:p14="http://schemas.microsoft.com/office/powerpoint/2010/main" val="1418665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sk-SK" dirty="0"/>
              <a:t>Slide </a:t>
            </a:r>
            <a:r>
              <a:rPr lang="sk-SK" dirty="0" err="1"/>
              <a:t>demosntruje</a:t>
            </a:r>
            <a:r>
              <a:rPr lang="sk-SK" dirty="0"/>
              <a:t> ako sa </a:t>
            </a:r>
            <a:r>
              <a:rPr lang="sk-SK" dirty="0" err="1"/>
              <a:t>realizuju</a:t>
            </a:r>
            <a:r>
              <a:rPr lang="sk-SK" dirty="0"/>
              <a:t> zmeny v </a:t>
            </a:r>
            <a:r>
              <a:rPr lang="sk-SK" dirty="0" err="1"/>
              <a:t>funkcionalnom</a:t>
            </a:r>
            <a:r>
              <a:rPr lang="sk-SK" dirty="0"/>
              <a:t> </a:t>
            </a:r>
            <a:r>
              <a:rPr lang="sk-SK" dirty="0" err="1"/>
              <a:t>vs</a:t>
            </a:r>
            <a:r>
              <a:rPr lang="sk-SK" dirty="0"/>
              <a:t> </a:t>
            </a:r>
            <a:r>
              <a:rPr lang="sk-SK" dirty="0" err="1"/>
              <a:t>strukturovanom</a:t>
            </a:r>
            <a:r>
              <a:rPr lang="sk-SK" dirty="0"/>
              <a:t> </a:t>
            </a:r>
            <a:r>
              <a:rPr lang="sk-SK" dirty="0" err="1"/>
              <a:t>kode</a:t>
            </a:r>
            <a:r>
              <a:rPr lang="sk-SK" dirty="0"/>
              <a:t>.</a:t>
            </a:r>
          </a:p>
          <a:p>
            <a:r>
              <a:rPr lang="sk-SK" dirty="0"/>
              <a:t>Zmena </a:t>
            </a:r>
            <a:r>
              <a:rPr lang="sk-SK" dirty="0" err="1"/>
              <a:t>strukturovanom</a:t>
            </a:r>
            <a:r>
              <a:rPr lang="sk-SK" dirty="0"/>
              <a:t> </a:t>
            </a:r>
            <a:r>
              <a:rPr lang="sk-SK" dirty="0" err="1"/>
              <a:t>kode</a:t>
            </a:r>
            <a:r>
              <a:rPr lang="sk-SK" dirty="0"/>
              <a:t> spravidla </a:t>
            </a:r>
            <a:r>
              <a:rPr lang="sk-SK" dirty="0" err="1"/>
              <a:t>znamena</a:t>
            </a:r>
            <a:r>
              <a:rPr lang="sk-SK" dirty="0"/>
              <a:t> jeho </a:t>
            </a:r>
            <a:r>
              <a:rPr lang="sk-SK" dirty="0" err="1"/>
              <a:t>modifikaciu</a:t>
            </a:r>
            <a:r>
              <a:rPr lang="sk-SK" dirty="0"/>
              <a:t>, niekde v strede </a:t>
            </a:r>
            <a:r>
              <a:rPr lang="sk-SK" dirty="0" err="1"/>
              <a:t>original</a:t>
            </a:r>
            <a:r>
              <a:rPr lang="sk-SK" dirty="0"/>
              <a:t> </a:t>
            </a:r>
            <a:r>
              <a:rPr lang="sk-SK" dirty="0" err="1"/>
              <a:t>kodu</a:t>
            </a:r>
            <a:r>
              <a:rPr lang="sk-SK" dirty="0"/>
              <a:t>.</a:t>
            </a:r>
          </a:p>
          <a:p>
            <a:r>
              <a:rPr lang="sk-SK" dirty="0"/>
              <a:t>Zmena v </a:t>
            </a:r>
            <a:r>
              <a:rPr lang="sk-SK" dirty="0" err="1"/>
              <a:t>funkcionalnom</a:t>
            </a:r>
            <a:r>
              <a:rPr lang="sk-SK" dirty="0"/>
              <a:t> </a:t>
            </a:r>
            <a:r>
              <a:rPr lang="sk-SK" dirty="0" err="1"/>
              <a:t>kode</a:t>
            </a:r>
            <a:r>
              <a:rPr lang="sk-SK" dirty="0"/>
              <a:t> </a:t>
            </a:r>
            <a:r>
              <a:rPr lang="sk-SK" dirty="0" err="1"/>
              <a:t>moze</a:t>
            </a:r>
            <a:r>
              <a:rPr lang="sk-SK" dirty="0"/>
              <a:t> byt </a:t>
            </a:r>
            <a:r>
              <a:rPr lang="sk-SK" dirty="0" err="1"/>
              <a:t>aditivna</a:t>
            </a:r>
            <a:r>
              <a:rPr lang="sk-SK" dirty="0"/>
              <a:t>, teda pridanie nejakej </a:t>
            </a:r>
            <a:r>
              <a:rPr lang="sk-SK" dirty="0" err="1"/>
              <a:t>dodatocnej</a:t>
            </a:r>
            <a:r>
              <a:rPr lang="sk-SK" dirty="0"/>
              <a:t> </a:t>
            </a:r>
            <a:r>
              <a:rPr lang="sk-SK" dirty="0" err="1"/>
              <a:t>konstrukcie</a:t>
            </a:r>
            <a:r>
              <a:rPr lang="sk-SK" dirty="0"/>
              <a:t> (na koniec).</a:t>
            </a:r>
          </a:p>
          <a:p>
            <a:endParaRPr lang="sk-SK" dirty="0"/>
          </a:p>
          <a:p>
            <a:r>
              <a:rPr lang="sk-SK" dirty="0"/>
              <a:t>Je to podstatne </a:t>
            </a:r>
            <a:r>
              <a:rPr lang="sk-SK" dirty="0" err="1"/>
              <a:t>lepsi</a:t>
            </a:r>
            <a:r>
              <a:rPr lang="sk-SK" dirty="0"/>
              <a:t> </a:t>
            </a:r>
            <a:r>
              <a:rPr lang="sk-SK" dirty="0" err="1"/>
              <a:t>sposob</a:t>
            </a:r>
            <a:r>
              <a:rPr lang="sk-SK" dirty="0"/>
              <a:t> zmeny, aj </a:t>
            </a:r>
            <a:r>
              <a:rPr lang="sk-SK" dirty="0" err="1"/>
              <a:t>kvoli</a:t>
            </a:r>
            <a:r>
              <a:rPr lang="sk-SK" dirty="0"/>
              <a:t> jej „</a:t>
            </a:r>
            <a:r>
              <a:rPr lang="sk-SK" dirty="0" err="1"/>
              <a:t>bezpecnosti</a:t>
            </a:r>
            <a:r>
              <a:rPr lang="sk-SK" dirty="0"/>
              <a:t>“ aj </a:t>
            </a:r>
            <a:r>
              <a:rPr lang="sk-SK" dirty="0" err="1"/>
              <a:t>naslednej</a:t>
            </a:r>
            <a:r>
              <a:rPr lang="sk-SK" dirty="0"/>
              <a:t> detekcii (</a:t>
            </a:r>
            <a:r>
              <a:rPr lang="sk-SK" dirty="0" err="1"/>
              <a:t>co</a:t>
            </a:r>
            <a:r>
              <a:rPr lang="sk-SK" dirty="0"/>
              <a:t> sa zmenilo a </a:t>
            </a:r>
            <a:r>
              <a:rPr lang="sk-SK" dirty="0" err="1"/>
              <a:t>preco</a:t>
            </a:r>
            <a:r>
              <a:rPr lang="sk-SK" dirty="0"/>
              <a:t>) z </a:t>
            </a:r>
            <a:r>
              <a:rPr lang="sk-SK" dirty="0" err="1"/>
              <a:t>historie</a:t>
            </a:r>
            <a:r>
              <a:rPr lang="sk-SK" dirty="0"/>
              <a:t> (git </a:t>
            </a:r>
            <a:r>
              <a:rPr lang="sk-SK" dirty="0" err="1"/>
              <a:t>diff</a:t>
            </a:r>
            <a:r>
              <a:rPr lang="sk-SK" dirty="0"/>
              <a:t>)</a:t>
            </a:r>
          </a:p>
          <a:p>
            <a:endParaRPr lang="sk-SK" dirty="0"/>
          </a:p>
          <a:p>
            <a:r>
              <a:rPr lang="sk-SK" dirty="0"/>
              <a:t>V </a:t>
            </a:r>
            <a:r>
              <a:rPr lang="sk-SK" dirty="0" err="1"/>
              <a:t>priklad</a:t>
            </a:r>
            <a:r>
              <a:rPr lang="sk-SK" dirty="0"/>
              <a:t>: </a:t>
            </a:r>
          </a:p>
          <a:p>
            <a:r>
              <a:rPr lang="sk-SK" dirty="0"/>
              <a:t>/</a:t>
            </a:r>
            <a:r>
              <a:rPr lang="sk-SK" dirty="0" err="1"/>
              <a:t>samples</a:t>
            </a:r>
            <a:r>
              <a:rPr lang="sk-SK" dirty="0"/>
              <a:t>/01-iteration-functions/03-students-functional.js a </a:t>
            </a:r>
          </a:p>
          <a:p>
            <a:r>
              <a:rPr lang="sk-SK" dirty="0"/>
              <a:t>/</a:t>
            </a:r>
            <a:r>
              <a:rPr lang="sk-SK" dirty="0" err="1"/>
              <a:t>samples</a:t>
            </a:r>
            <a:r>
              <a:rPr lang="sk-SK" dirty="0"/>
              <a:t>/01-iteration-functions/03-students-structural.js</a:t>
            </a:r>
          </a:p>
          <a:p>
            <a:endParaRPr lang="sk-SK" dirty="0"/>
          </a:p>
          <a:p>
            <a:r>
              <a:rPr lang="sk-SK" dirty="0"/>
              <a:t>Si pozrite </a:t>
            </a:r>
            <a:r>
              <a:rPr lang="sk-SK" dirty="0" err="1"/>
              <a:t>rozne</a:t>
            </a:r>
            <a:r>
              <a:rPr lang="sk-SK" dirty="0"/>
              <a:t> zadania a „zmeny zadania od </a:t>
            </a:r>
            <a:r>
              <a:rPr lang="sk-SK" dirty="0" err="1"/>
              <a:t>zakaznika</a:t>
            </a:r>
            <a:r>
              <a:rPr lang="sk-SK" dirty="0"/>
              <a:t>“</a:t>
            </a:r>
          </a:p>
          <a:p>
            <a:r>
              <a:rPr lang="sk-SK" dirty="0"/>
              <a:t>A </a:t>
            </a:r>
            <a:r>
              <a:rPr lang="sk-SK" dirty="0" err="1"/>
              <a:t>pokuste</a:t>
            </a:r>
            <a:r>
              <a:rPr lang="sk-SK" dirty="0"/>
              <a:t> sa im </a:t>
            </a:r>
            <a:r>
              <a:rPr lang="sk-SK" dirty="0" err="1"/>
              <a:t>implementovat</a:t>
            </a:r>
            <a:r>
              <a:rPr lang="sk-SK" dirty="0"/>
              <a:t> v „</a:t>
            </a:r>
            <a:r>
              <a:rPr lang="sk-SK" dirty="0" err="1"/>
              <a:t>for</a:t>
            </a:r>
            <a:r>
              <a:rPr lang="sk-SK" dirty="0"/>
              <a:t> variante“, aby ste videli ako „</a:t>
            </a:r>
            <a:r>
              <a:rPr lang="sk-SK" dirty="0" err="1"/>
              <a:t>lahko</a:t>
            </a:r>
            <a:r>
              <a:rPr lang="sk-SK" dirty="0"/>
              <a:t> sa </a:t>
            </a:r>
            <a:r>
              <a:rPr lang="sk-SK" dirty="0" err="1"/>
              <a:t>ro</a:t>
            </a:r>
            <a:r>
              <a:rPr lang="sk-SK" dirty="0"/>
              <a:t> </a:t>
            </a:r>
            <a:r>
              <a:rPr lang="sk-SK" dirty="0" err="1"/>
              <a:t>robi</a:t>
            </a:r>
            <a:r>
              <a:rPr lang="sk-SK" dirty="0"/>
              <a:t> v FP“ a ako </a:t>
            </a:r>
            <a:r>
              <a:rPr lang="sk-SK" dirty="0" err="1"/>
              <a:t>tazko</a:t>
            </a:r>
            <a:r>
              <a:rPr lang="sk-SK" dirty="0"/>
              <a:t> (</a:t>
            </a:r>
            <a:r>
              <a:rPr lang="sk-SK" dirty="0" err="1"/>
              <a:t>skaredo</a:t>
            </a:r>
            <a:r>
              <a:rPr lang="sk-SK" dirty="0"/>
              <a:t>) sa to </a:t>
            </a:r>
            <a:r>
              <a:rPr lang="sk-SK" dirty="0" err="1"/>
              <a:t>robi</a:t>
            </a:r>
            <a:r>
              <a:rPr lang="sk-SK" dirty="0"/>
              <a:t> v SP.</a:t>
            </a:r>
          </a:p>
        </p:txBody>
      </p:sp>
    </p:spTree>
    <p:extLst>
      <p:ext uri="{BB962C8B-B14F-4D97-AF65-F5344CB8AC3E}">
        <p14:creationId xmlns:p14="http://schemas.microsoft.com/office/powerpoint/2010/main" val="4194523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sk-SK" dirty="0" err="1"/>
              <a:t>Nevravim</a:t>
            </a:r>
            <a:r>
              <a:rPr lang="sk-SK" dirty="0"/>
              <a:t> </a:t>
            </a:r>
            <a:r>
              <a:rPr lang="sk-SK" dirty="0" err="1"/>
              <a:t>ze</a:t>
            </a:r>
            <a:r>
              <a:rPr lang="sk-SK" dirty="0"/>
              <a:t> tu </a:t>
            </a:r>
            <a:r>
              <a:rPr lang="sk-SK" dirty="0" err="1"/>
              <a:t>for</a:t>
            </a:r>
            <a:r>
              <a:rPr lang="sk-SK" dirty="0"/>
              <a:t> verziu by </a:t>
            </a:r>
            <a:r>
              <a:rPr lang="sk-SK" dirty="0" err="1"/>
              <a:t>vsetci</a:t>
            </a:r>
            <a:r>
              <a:rPr lang="sk-SK" dirty="0"/>
              <a:t> </a:t>
            </a:r>
            <a:r>
              <a:rPr lang="sk-SK" dirty="0" err="1"/>
              <a:t>kodli</a:t>
            </a:r>
            <a:r>
              <a:rPr lang="sk-SK" dirty="0"/>
              <a:t> takto, ale je to jedna z </a:t>
            </a:r>
            <a:r>
              <a:rPr lang="sk-SK" dirty="0" err="1"/>
              <a:t>horsich</a:t>
            </a:r>
            <a:r>
              <a:rPr lang="sk-SK" dirty="0"/>
              <a:t> variant ako to </a:t>
            </a:r>
            <a:r>
              <a:rPr lang="sk-SK" dirty="0" err="1"/>
              <a:t>spravit</a:t>
            </a:r>
            <a:r>
              <a:rPr lang="sk-SK" dirty="0"/>
              <a:t>, </a:t>
            </a:r>
            <a:r>
              <a:rPr lang="sk-SK" dirty="0" err="1"/>
              <a:t>kvoli</a:t>
            </a:r>
            <a:r>
              <a:rPr lang="sk-SK" dirty="0"/>
              <a:t> </a:t>
            </a:r>
            <a:r>
              <a:rPr lang="sk-SK" dirty="0" err="1"/>
              <a:t>demonstracii</a:t>
            </a:r>
            <a:endParaRPr lang="sk-SK" dirty="0"/>
          </a:p>
        </p:txBody>
      </p:sp>
    </p:spTree>
    <p:extLst>
      <p:ext uri="{BB962C8B-B14F-4D97-AF65-F5344CB8AC3E}">
        <p14:creationId xmlns:p14="http://schemas.microsoft.com/office/powerpoint/2010/main" val="23622847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sk-SK" dirty="0" err="1"/>
              <a:t>Cisto</a:t>
            </a:r>
            <a:r>
              <a:rPr lang="sk-SK" dirty="0"/>
              <a:t> </a:t>
            </a:r>
            <a:r>
              <a:rPr lang="sk-SK" dirty="0" err="1"/>
              <a:t>objektovy</a:t>
            </a:r>
            <a:r>
              <a:rPr lang="sk-SK" dirty="0"/>
              <a:t> </a:t>
            </a:r>
            <a:r>
              <a:rPr lang="sk-SK" dirty="0" err="1"/>
              <a:t>zapis</a:t>
            </a:r>
            <a:r>
              <a:rPr lang="sk-SK" dirty="0"/>
              <a:t> je menej </a:t>
            </a:r>
            <a:r>
              <a:rPr lang="sk-SK" dirty="0" err="1"/>
              <a:t>citatelny</a:t>
            </a:r>
            <a:r>
              <a:rPr lang="sk-SK" dirty="0"/>
              <a:t> (</a:t>
            </a:r>
            <a:r>
              <a:rPr lang="sk-SK" dirty="0" err="1"/>
              <a:t>nestovane</a:t>
            </a:r>
            <a:r>
              <a:rPr lang="sk-SK" dirty="0"/>
              <a:t> </a:t>
            </a:r>
            <a:r>
              <a:rPr lang="sk-SK" dirty="0" err="1"/>
              <a:t>zatvorky</a:t>
            </a:r>
            <a:r>
              <a:rPr lang="sk-SK" dirty="0"/>
              <a:t>)</a:t>
            </a:r>
          </a:p>
          <a:p>
            <a:r>
              <a:rPr lang="sk-SK" dirty="0"/>
              <a:t>Ale v JS mame objekty </a:t>
            </a:r>
            <a:r>
              <a:rPr lang="sk-SK" dirty="0" err="1"/>
              <a:t>takze</a:t>
            </a:r>
            <a:r>
              <a:rPr lang="sk-SK" dirty="0"/>
              <a:t> mame bodky a </a:t>
            </a:r>
            <a:r>
              <a:rPr lang="sk-SK" dirty="0" err="1"/>
              <a:t>dokazeme</a:t>
            </a:r>
            <a:r>
              <a:rPr lang="sk-SK" dirty="0"/>
              <a:t> to takto pekne </a:t>
            </a:r>
            <a:r>
              <a:rPr lang="sk-SK" dirty="0" err="1"/>
              <a:t>zalomit</a:t>
            </a:r>
            <a:r>
              <a:rPr lang="sk-SK" dirty="0"/>
              <a:t>....</a:t>
            </a:r>
          </a:p>
          <a:p>
            <a:endParaRPr lang="sk-SK" dirty="0"/>
          </a:p>
        </p:txBody>
      </p:sp>
    </p:spTree>
    <p:extLst>
      <p:ext uri="{BB962C8B-B14F-4D97-AF65-F5344CB8AC3E}">
        <p14:creationId xmlns:p14="http://schemas.microsoft.com/office/powerpoint/2010/main" val="1089502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sk-SK" dirty="0"/>
              <a:t>To je </a:t>
            </a:r>
            <a:r>
              <a:rPr lang="sk-SK" dirty="0" err="1"/>
              <a:t>priklad</a:t>
            </a:r>
            <a:r>
              <a:rPr lang="sk-SK" dirty="0"/>
              <a:t> z </a:t>
            </a:r>
            <a:r>
              <a:rPr lang="sk-SK" dirty="0" err="1"/>
              <a:t>naseho</a:t>
            </a:r>
            <a:r>
              <a:rPr lang="sk-SK" dirty="0"/>
              <a:t> </a:t>
            </a:r>
            <a:r>
              <a:rPr lang="sk-SK" dirty="0" err="1"/>
              <a:t>realneho</a:t>
            </a:r>
            <a:r>
              <a:rPr lang="sk-SK" dirty="0"/>
              <a:t> </a:t>
            </a:r>
            <a:r>
              <a:rPr lang="sk-SK" dirty="0" err="1"/>
              <a:t>kodu</a:t>
            </a:r>
            <a:r>
              <a:rPr lang="sk-SK" dirty="0"/>
              <a:t>, </a:t>
            </a:r>
            <a:r>
              <a:rPr lang="sk-SK" dirty="0" err="1"/>
              <a:t>nejaka</a:t>
            </a:r>
            <a:r>
              <a:rPr lang="sk-SK" dirty="0"/>
              <a:t> </a:t>
            </a:r>
            <a:r>
              <a:rPr lang="sk-SK" dirty="0" err="1"/>
              <a:t>poistna</a:t>
            </a:r>
            <a:r>
              <a:rPr lang="sk-SK" dirty="0"/>
              <a:t> </a:t>
            </a:r>
            <a:r>
              <a:rPr lang="sk-SK" dirty="0" err="1"/>
              <a:t>kalkulacka</a:t>
            </a:r>
            <a:r>
              <a:rPr lang="sk-SK" dirty="0"/>
              <a:t>, </a:t>
            </a:r>
          </a:p>
          <a:p>
            <a:r>
              <a:rPr lang="sk-SK" dirty="0" err="1"/>
              <a:t>Hlada</a:t>
            </a:r>
            <a:r>
              <a:rPr lang="sk-SK" dirty="0"/>
              <a:t> </a:t>
            </a:r>
            <a:r>
              <a:rPr lang="sk-SK" dirty="0" err="1"/>
              <a:t>vsetky</a:t>
            </a:r>
            <a:r>
              <a:rPr lang="sk-SK" dirty="0"/>
              <a:t> poistene predmety </a:t>
            </a:r>
            <a:r>
              <a:rPr lang="sk-SK" dirty="0" err="1"/>
              <a:t>podla</a:t>
            </a:r>
            <a:r>
              <a:rPr lang="sk-SK" dirty="0"/>
              <a:t> </a:t>
            </a:r>
            <a:r>
              <a:rPr lang="sk-SK" dirty="0" err="1"/>
              <a:t>nejakeho</a:t>
            </a:r>
            <a:r>
              <a:rPr lang="sk-SK" dirty="0"/>
              <a:t> typu</a:t>
            </a:r>
          </a:p>
          <a:p>
            <a:endParaRPr lang="sk-SK" dirty="0"/>
          </a:p>
        </p:txBody>
      </p:sp>
    </p:spTree>
    <p:extLst>
      <p:ext uri="{BB962C8B-B14F-4D97-AF65-F5344CB8AC3E}">
        <p14:creationId xmlns:p14="http://schemas.microsoft.com/office/powerpoint/2010/main" val="3903842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sk-SK" dirty="0" err="1"/>
              <a:t>Su</a:t>
            </a:r>
            <a:r>
              <a:rPr lang="sk-SK" dirty="0"/>
              <a:t> </a:t>
            </a:r>
            <a:r>
              <a:rPr lang="sk-SK" dirty="0" err="1"/>
              <a:t>pripady</a:t>
            </a:r>
            <a:r>
              <a:rPr lang="sk-SK" dirty="0"/>
              <a:t> kedy </a:t>
            </a:r>
            <a:r>
              <a:rPr lang="sk-SK" dirty="0" err="1"/>
              <a:t>napisem</a:t>
            </a:r>
            <a:r>
              <a:rPr lang="sk-SK" dirty="0"/>
              <a:t> </a:t>
            </a:r>
            <a:r>
              <a:rPr lang="sk-SK" dirty="0" err="1"/>
              <a:t>kludne</a:t>
            </a:r>
            <a:r>
              <a:rPr lang="sk-SK" dirty="0"/>
              <a:t> </a:t>
            </a:r>
            <a:r>
              <a:rPr lang="sk-SK" dirty="0" err="1"/>
              <a:t>forEach</a:t>
            </a:r>
            <a:r>
              <a:rPr lang="sk-SK" dirty="0"/>
              <a:t> aj dokonca </a:t>
            </a:r>
            <a:r>
              <a:rPr lang="sk-SK" dirty="0" err="1"/>
              <a:t>niekolko</a:t>
            </a:r>
            <a:r>
              <a:rPr lang="sk-SK" dirty="0"/>
              <a:t> </a:t>
            </a:r>
            <a:r>
              <a:rPr lang="sk-SK" dirty="0" err="1"/>
              <a:t>nestovanych</a:t>
            </a:r>
            <a:r>
              <a:rPr lang="sk-SK" dirty="0"/>
              <a:t> </a:t>
            </a:r>
            <a:r>
              <a:rPr lang="sk-SK" dirty="0" err="1"/>
              <a:t>forEach</a:t>
            </a:r>
            <a:r>
              <a:rPr lang="sk-SK" dirty="0"/>
              <a:t> </a:t>
            </a:r>
            <a:r>
              <a:rPr lang="sk-SK" dirty="0" err="1"/>
              <a:t>ked</a:t>
            </a:r>
            <a:r>
              <a:rPr lang="sk-SK" dirty="0"/>
              <a:t> mi to </a:t>
            </a:r>
            <a:r>
              <a:rPr lang="sk-SK" dirty="0" err="1"/>
              <a:t>pride</a:t>
            </a:r>
            <a:r>
              <a:rPr lang="sk-SK" dirty="0"/>
              <a:t> </a:t>
            </a:r>
          </a:p>
          <a:p>
            <a:r>
              <a:rPr lang="sk-SK" dirty="0" err="1"/>
              <a:t>Citatelnejsie</a:t>
            </a:r>
            <a:r>
              <a:rPr lang="sk-SK" dirty="0"/>
              <a:t> a </a:t>
            </a:r>
            <a:r>
              <a:rPr lang="sk-SK" dirty="0" err="1"/>
              <a:t>rychlejsie</a:t>
            </a:r>
            <a:r>
              <a:rPr lang="sk-SK" dirty="0"/>
              <a:t> </a:t>
            </a:r>
            <a:r>
              <a:rPr lang="sk-SK" dirty="0" err="1"/>
              <a:t>napisatelnejsie</a:t>
            </a:r>
            <a:endParaRPr lang="sk-SK" dirty="0"/>
          </a:p>
          <a:p>
            <a:r>
              <a:rPr lang="sk-SK" dirty="0"/>
              <a:t>A </a:t>
            </a:r>
            <a:r>
              <a:rPr lang="sk-SK" dirty="0" err="1"/>
              <a:t>zapis</a:t>
            </a:r>
            <a:r>
              <a:rPr lang="sk-SK" dirty="0"/>
              <a:t> z </a:t>
            </a:r>
            <a:r>
              <a:rPr lang="sk-SK" dirty="0" err="1"/>
              <a:t>reduce</a:t>
            </a:r>
            <a:r>
              <a:rPr lang="sk-SK" dirty="0"/>
              <a:t> alebo </a:t>
            </a:r>
            <a:r>
              <a:rPr lang="sk-SK" dirty="0" err="1"/>
              <a:t>inymi</a:t>
            </a:r>
            <a:r>
              <a:rPr lang="sk-SK" dirty="0"/>
              <a:t> vecami by nebol o moc </a:t>
            </a:r>
            <a:r>
              <a:rPr lang="sk-SK" dirty="0" err="1"/>
              <a:t>citatelnejsie</a:t>
            </a:r>
            <a:r>
              <a:rPr lang="sk-SK" dirty="0"/>
              <a:t>.</a:t>
            </a:r>
          </a:p>
          <a:p>
            <a:endParaRPr lang="sk-SK" dirty="0"/>
          </a:p>
          <a:p>
            <a:r>
              <a:rPr lang="sk-SK" dirty="0"/>
              <a:t>Najme ak potrebujem </a:t>
            </a:r>
            <a:r>
              <a:rPr lang="sk-SK" dirty="0" err="1"/>
              <a:t>performance</a:t>
            </a:r>
            <a:r>
              <a:rPr lang="sk-SK" dirty="0"/>
              <a:t> a jeden </a:t>
            </a:r>
            <a:r>
              <a:rPr lang="sk-SK" dirty="0" err="1"/>
              <a:t>prebeh</a:t>
            </a:r>
            <a:r>
              <a:rPr lang="sk-SK" dirty="0"/>
              <a:t> a zbieram si </a:t>
            </a:r>
            <a:r>
              <a:rPr lang="sk-SK" dirty="0" err="1"/>
              <a:t>rozne</a:t>
            </a:r>
            <a:r>
              <a:rPr lang="sk-SK" dirty="0"/>
              <a:t> premenne po ceste do </a:t>
            </a:r>
            <a:r>
              <a:rPr lang="sk-SK" dirty="0" err="1"/>
              <a:t>scopovanych</a:t>
            </a:r>
            <a:r>
              <a:rPr lang="sk-SK" dirty="0"/>
              <a:t> </a:t>
            </a:r>
            <a:r>
              <a:rPr lang="sk-SK" dirty="0" err="1"/>
              <a:t>variables</a:t>
            </a:r>
            <a:r>
              <a:rPr lang="sk-SK" dirty="0"/>
              <a:t>.....</a:t>
            </a:r>
          </a:p>
          <a:p>
            <a:endParaRPr lang="sk-SK" dirty="0"/>
          </a:p>
        </p:txBody>
      </p:sp>
    </p:spTree>
    <p:extLst>
      <p:ext uri="{BB962C8B-B14F-4D97-AF65-F5344CB8AC3E}">
        <p14:creationId xmlns:p14="http://schemas.microsoft.com/office/powerpoint/2010/main" val="33330731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sk-SK" dirty="0"/>
              <a:t>Mame </a:t>
            </a:r>
            <a:r>
              <a:rPr lang="sk-SK" dirty="0" err="1"/>
              <a:t>uz</a:t>
            </a:r>
            <a:r>
              <a:rPr lang="sk-SK" dirty="0"/>
              <a:t> aj </a:t>
            </a:r>
            <a:r>
              <a:rPr lang="sk-SK" dirty="0" err="1"/>
              <a:t>novsie</a:t>
            </a:r>
            <a:r>
              <a:rPr lang="sk-SK" dirty="0"/>
              <a:t> funkcie v </a:t>
            </a:r>
            <a:r>
              <a:rPr lang="sk-SK" dirty="0" err="1"/>
              <a:t>exceli</a:t>
            </a:r>
            <a:r>
              <a:rPr lang="sk-SK" dirty="0"/>
              <a:t> nie </a:t>
            </a:r>
            <a:r>
              <a:rPr lang="sk-SK" dirty="0" err="1"/>
              <a:t>su</a:t>
            </a:r>
            <a:r>
              <a:rPr lang="sk-SK" dirty="0"/>
              <a:t> </a:t>
            </a:r>
            <a:r>
              <a:rPr lang="sk-SK" dirty="0" err="1"/>
              <a:t>Array.flat</a:t>
            </a:r>
            <a:r>
              <a:rPr lang="sk-SK" dirty="0"/>
              <a:t> </a:t>
            </a:r>
            <a:r>
              <a:rPr lang="sk-SK" dirty="0" err="1"/>
              <a:t>atd</a:t>
            </a:r>
            <a:r>
              <a:rPr lang="sk-SK" dirty="0"/>
              <a:t>... Pozri MDN.</a:t>
            </a:r>
          </a:p>
          <a:p>
            <a:endParaRPr lang="sk-SK" dirty="0"/>
          </a:p>
        </p:txBody>
      </p:sp>
    </p:spTree>
    <p:extLst>
      <p:ext uri="{BB962C8B-B14F-4D97-AF65-F5344CB8AC3E}">
        <p14:creationId xmlns:p14="http://schemas.microsoft.com/office/powerpoint/2010/main" val="4228065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6393A-58E4-3B41-8DC3-89EEE8934E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FB129ABB-6ABF-4843-8133-50AF9FB30F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7D3FABB-652B-0840-A223-8E300F08A1D7}"/>
              </a:ext>
            </a:extLst>
          </p:cNvPr>
          <p:cNvSpPr>
            <a:spLocks noGrp="1"/>
          </p:cNvSpPr>
          <p:nvPr>
            <p:ph type="dt" sz="half" idx="10"/>
          </p:nvPr>
        </p:nvSpPr>
        <p:spPr/>
        <p:txBody>
          <a:bodyPr/>
          <a:lstStyle/>
          <a:p>
            <a:fld id="{784E161F-ABB1-0944-9EB0-96DF9C11359D}" type="datetimeFigureOut">
              <a:rPr lang="en-GB" smtClean="0"/>
              <a:t>11/11/2019</a:t>
            </a:fld>
            <a:endParaRPr lang="en-GB"/>
          </a:p>
        </p:txBody>
      </p:sp>
      <p:sp>
        <p:nvSpPr>
          <p:cNvPr id="5" name="Footer Placeholder 4">
            <a:extLst>
              <a:ext uri="{FF2B5EF4-FFF2-40B4-BE49-F238E27FC236}">
                <a16:creationId xmlns:a16="http://schemas.microsoft.com/office/drawing/2014/main" id="{B08B1B8E-7368-5E46-AA20-AD678145449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29F4FB7-78D1-274A-A6E7-C974B512975A}"/>
              </a:ext>
            </a:extLst>
          </p:cNvPr>
          <p:cNvSpPr>
            <a:spLocks noGrp="1"/>
          </p:cNvSpPr>
          <p:nvPr>
            <p:ph type="sldNum" sz="quarter" idx="12"/>
          </p:nvPr>
        </p:nvSpPr>
        <p:spPr/>
        <p:txBody>
          <a:bodyPr/>
          <a:lstStyle/>
          <a:p>
            <a:fld id="{86CB4B4D-7CA3-9044-876B-883B54F8677D}" type="slidenum">
              <a:rPr lang="sk-SK" smtClean="0"/>
              <a:t>‹#›</a:t>
            </a:fld>
            <a:endParaRPr lang="sk-SK"/>
          </a:p>
        </p:txBody>
      </p:sp>
    </p:spTree>
    <p:extLst>
      <p:ext uri="{BB962C8B-B14F-4D97-AF65-F5344CB8AC3E}">
        <p14:creationId xmlns:p14="http://schemas.microsoft.com/office/powerpoint/2010/main" val="1012588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7ADCE-79C9-8A42-9EB6-217E18BA38F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9D38C6E-D266-934B-8D31-3BCA06AA292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46DB46A-3093-AA41-97F0-01B9700A2315}"/>
              </a:ext>
            </a:extLst>
          </p:cNvPr>
          <p:cNvSpPr>
            <a:spLocks noGrp="1"/>
          </p:cNvSpPr>
          <p:nvPr>
            <p:ph type="dt" sz="half" idx="10"/>
          </p:nvPr>
        </p:nvSpPr>
        <p:spPr/>
        <p:txBody>
          <a:bodyPr/>
          <a:lstStyle/>
          <a:p>
            <a:fld id="{784E161F-ABB1-0944-9EB0-96DF9C11359D}" type="datetimeFigureOut">
              <a:rPr lang="en-GB" smtClean="0"/>
              <a:t>11/11/2019</a:t>
            </a:fld>
            <a:endParaRPr lang="en-GB"/>
          </a:p>
        </p:txBody>
      </p:sp>
      <p:sp>
        <p:nvSpPr>
          <p:cNvPr id="5" name="Footer Placeholder 4">
            <a:extLst>
              <a:ext uri="{FF2B5EF4-FFF2-40B4-BE49-F238E27FC236}">
                <a16:creationId xmlns:a16="http://schemas.microsoft.com/office/drawing/2014/main" id="{0BB91855-2E8E-FB4C-B870-79F3330C624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2211EA3-FA51-0B49-A2E6-F6B2974C65B4}"/>
              </a:ext>
            </a:extLst>
          </p:cNvPr>
          <p:cNvSpPr>
            <a:spLocks noGrp="1"/>
          </p:cNvSpPr>
          <p:nvPr>
            <p:ph type="sldNum" sz="quarter" idx="12"/>
          </p:nvPr>
        </p:nvSpPr>
        <p:spPr/>
        <p:txBody>
          <a:bodyPr/>
          <a:lstStyle/>
          <a:p>
            <a:fld id="{86CB4B4D-7CA3-9044-876B-883B54F8677D}" type="slidenum">
              <a:rPr lang="sk-SK" smtClean="0"/>
              <a:t>‹#›</a:t>
            </a:fld>
            <a:endParaRPr lang="sk-SK"/>
          </a:p>
        </p:txBody>
      </p:sp>
    </p:spTree>
    <p:extLst>
      <p:ext uri="{BB962C8B-B14F-4D97-AF65-F5344CB8AC3E}">
        <p14:creationId xmlns:p14="http://schemas.microsoft.com/office/powerpoint/2010/main" val="1103240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D1E2DA-0B7A-C04C-85AD-B95C7F7AD73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60A9E1B-6CDC-EC4C-920B-ADA46A7951F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445843A-653D-B04F-B14C-3BF83260C7EE}"/>
              </a:ext>
            </a:extLst>
          </p:cNvPr>
          <p:cNvSpPr>
            <a:spLocks noGrp="1"/>
          </p:cNvSpPr>
          <p:nvPr>
            <p:ph type="dt" sz="half" idx="10"/>
          </p:nvPr>
        </p:nvSpPr>
        <p:spPr/>
        <p:txBody>
          <a:bodyPr/>
          <a:lstStyle/>
          <a:p>
            <a:fld id="{784E161F-ABB1-0944-9EB0-96DF9C11359D}" type="datetimeFigureOut">
              <a:rPr lang="en-GB" smtClean="0"/>
              <a:t>11/11/2019</a:t>
            </a:fld>
            <a:endParaRPr lang="en-GB"/>
          </a:p>
        </p:txBody>
      </p:sp>
      <p:sp>
        <p:nvSpPr>
          <p:cNvPr id="5" name="Footer Placeholder 4">
            <a:extLst>
              <a:ext uri="{FF2B5EF4-FFF2-40B4-BE49-F238E27FC236}">
                <a16:creationId xmlns:a16="http://schemas.microsoft.com/office/drawing/2014/main" id="{B12A4DE0-5EEE-1441-8FDF-06C1BFD66DC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5539B10-69B2-CE47-A878-4C8B2DF1BCDE}"/>
              </a:ext>
            </a:extLst>
          </p:cNvPr>
          <p:cNvSpPr>
            <a:spLocks noGrp="1"/>
          </p:cNvSpPr>
          <p:nvPr>
            <p:ph type="sldNum" sz="quarter" idx="12"/>
          </p:nvPr>
        </p:nvSpPr>
        <p:spPr/>
        <p:txBody>
          <a:bodyPr/>
          <a:lstStyle/>
          <a:p>
            <a:fld id="{86CB4B4D-7CA3-9044-876B-883B54F8677D}" type="slidenum">
              <a:rPr lang="sk-SK" smtClean="0"/>
              <a:t>‹#›</a:t>
            </a:fld>
            <a:endParaRPr lang="sk-SK"/>
          </a:p>
        </p:txBody>
      </p:sp>
    </p:spTree>
    <p:extLst>
      <p:ext uri="{BB962C8B-B14F-4D97-AF65-F5344CB8AC3E}">
        <p14:creationId xmlns:p14="http://schemas.microsoft.com/office/powerpoint/2010/main" val="16251915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1_Comparison">
    <p:spTree>
      <p:nvGrpSpPr>
        <p:cNvPr id="1" name=""/>
        <p:cNvGrpSpPr/>
        <p:nvPr/>
      </p:nvGrpSpPr>
      <p:grpSpPr>
        <a:xfrm>
          <a:off x="0" y="0"/>
          <a:ext cx="0" cy="0"/>
          <a:chOff x="0" y="0"/>
          <a:chExt cx="0" cy="0"/>
        </a:xfrm>
      </p:grpSpPr>
      <p:sp>
        <p:nvSpPr>
          <p:cNvPr id="47" name="Shape 47"/>
          <p:cNvSpPr>
            <a:spLocks noGrp="1"/>
          </p:cNvSpPr>
          <p:nvPr>
            <p:ph type="title"/>
          </p:nvPr>
        </p:nvSpPr>
        <p:spPr>
          <a:xfrm>
            <a:off x="839787" y="365125"/>
            <a:ext cx="10515601" cy="1325563"/>
          </a:xfrm>
          <a:prstGeom prst="rect">
            <a:avLst/>
          </a:prstGeom>
        </p:spPr>
        <p:txBody>
          <a:bodyPr/>
          <a:lstStyle/>
          <a:p>
            <a:r>
              <a:t>Title Text</a:t>
            </a:r>
          </a:p>
        </p:txBody>
      </p:sp>
      <p:sp>
        <p:nvSpPr>
          <p:cNvPr id="48" name="Shape 48"/>
          <p:cNvSpPr>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Shape 49"/>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hape 50"/>
          <p:cNvSpPr>
            <a:spLocks noGrp="1"/>
          </p:cNvSpPr>
          <p:nvPr>
            <p:ph type="sldNum" sz="quarter" idx="2"/>
          </p:nvPr>
        </p:nvSpPr>
        <p:spPr>
          <a:prstGeom prst="rect">
            <a:avLst/>
          </a:prstGeom>
        </p:spPr>
        <p:txBody>
          <a:bodyPr/>
          <a:lstStyle/>
          <a:p>
            <a:pPr marL="0" marR="0" lvl="0" indent="0" algn="r" defTabSz="914400" rtl="0" eaLnBrk="1" fontAlgn="auto" latinLnBrk="0" hangingPunct="0">
              <a:lnSpc>
                <a:spcPct val="100000"/>
              </a:lnSpc>
              <a:spcBef>
                <a:spcPts val="0"/>
              </a:spcBef>
              <a:spcAft>
                <a:spcPts val="0"/>
              </a:spcAft>
              <a:buClrTx/>
              <a:buSzTx/>
              <a:buFontTx/>
              <a:buNone/>
              <a:tabLst/>
              <a:defRPr/>
            </a:pPr>
            <a:fld id="{86CB4B4D-7CA3-9044-876B-883B54F8677D}" type="slidenum">
              <a:rPr kumimoji="0" sz="1200" b="0" i="0" u="none" strike="noStrike" kern="0" cap="none" spc="0" normalizeH="0" baseline="0" noProof="0">
                <a:ln>
                  <a:noFill/>
                </a:ln>
                <a:solidFill>
                  <a:prstClr val="black">
                    <a:tint val="75000"/>
                  </a:prstClr>
                </a:solidFill>
                <a:effectLst/>
                <a:uLnTx/>
                <a:uFillTx/>
                <a:latin typeface="Calibri" panose="020F0502020204030204"/>
                <a:ea typeface="+mn-ea"/>
                <a:cs typeface="+mn-cs"/>
                <a:sym typeface="Calibri"/>
              </a:rPr>
              <a:pPr marL="0" marR="0" lvl="0" indent="0" algn="r" defTabSz="914400" rtl="0" eaLnBrk="1" fontAlgn="auto" latinLnBrk="0" hangingPunct="0">
                <a:lnSpc>
                  <a:spcPct val="100000"/>
                </a:lnSpc>
                <a:spcBef>
                  <a:spcPts val="0"/>
                </a:spcBef>
                <a:spcAft>
                  <a:spcPts val="0"/>
                </a:spcAft>
                <a:buClrTx/>
                <a:buSzTx/>
                <a:buFontTx/>
                <a:buNone/>
                <a:tabLst/>
                <a:defRPr/>
              </a:pPr>
              <a:t>‹#›</a:t>
            </a:fld>
            <a:endParaRPr kumimoji="0" sz="1200" b="0" i="0" u="none" strike="noStrike" kern="0" cap="none" spc="0" normalizeH="0" baseline="0" noProof="0">
              <a:ln>
                <a:noFill/>
              </a:ln>
              <a:solidFill>
                <a:prstClr val="black">
                  <a:tint val="75000"/>
                </a:prstClr>
              </a:solidFill>
              <a:effectLst/>
              <a:uLnTx/>
              <a:uFillTx/>
              <a:latin typeface="Calibri" panose="020F0502020204030204"/>
              <a:ea typeface="+mn-ea"/>
              <a:cs typeface="+mn-cs"/>
              <a:sym typeface="Calibri"/>
            </a:endParaRPr>
          </a:p>
        </p:txBody>
      </p:sp>
    </p:spTree>
    <p:extLst>
      <p:ext uri="{BB962C8B-B14F-4D97-AF65-F5344CB8AC3E}">
        <p14:creationId xmlns:p14="http://schemas.microsoft.com/office/powerpoint/2010/main" val="253683587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2A989-BF3A-D243-A912-72C6C6F114D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CE5F5CD-B159-5143-9F3E-D89BC42936B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7379836-0071-3144-BBAD-3D51B11502A2}"/>
              </a:ext>
            </a:extLst>
          </p:cNvPr>
          <p:cNvSpPr>
            <a:spLocks noGrp="1"/>
          </p:cNvSpPr>
          <p:nvPr>
            <p:ph type="dt" sz="half" idx="10"/>
          </p:nvPr>
        </p:nvSpPr>
        <p:spPr/>
        <p:txBody>
          <a:bodyPr/>
          <a:lstStyle/>
          <a:p>
            <a:fld id="{784E161F-ABB1-0944-9EB0-96DF9C11359D}" type="datetimeFigureOut">
              <a:rPr lang="en-GB" smtClean="0"/>
              <a:t>11/11/2019</a:t>
            </a:fld>
            <a:endParaRPr lang="en-GB"/>
          </a:p>
        </p:txBody>
      </p:sp>
      <p:sp>
        <p:nvSpPr>
          <p:cNvPr id="5" name="Footer Placeholder 4">
            <a:extLst>
              <a:ext uri="{FF2B5EF4-FFF2-40B4-BE49-F238E27FC236}">
                <a16:creationId xmlns:a16="http://schemas.microsoft.com/office/drawing/2014/main" id="{040AEDAF-8CED-5041-A142-469475C9A40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621A03D-7FA7-AF4B-AE1C-B98F9D40F8E9}"/>
              </a:ext>
            </a:extLst>
          </p:cNvPr>
          <p:cNvSpPr>
            <a:spLocks noGrp="1"/>
          </p:cNvSpPr>
          <p:nvPr>
            <p:ph type="sldNum" sz="quarter" idx="12"/>
          </p:nvPr>
        </p:nvSpPr>
        <p:spPr/>
        <p:txBody>
          <a:bodyPr/>
          <a:lstStyle/>
          <a:p>
            <a:fld id="{86CB4B4D-7CA3-9044-876B-883B54F8677D}" type="slidenum">
              <a:rPr lang="sk-SK" smtClean="0"/>
              <a:t>‹#›</a:t>
            </a:fld>
            <a:endParaRPr lang="sk-SK"/>
          </a:p>
        </p:txBody>
      </p:sp>
    </p:spTree>
    <p:extLst>
      <p:ext uri="{BB962C8B-B14F-4D97-AF65-F5344CB8AC3E}">
        <p14:creationId xmlns:p14="http://schemas.microsoft.com/office/powerpoint/2010/main" val="2708008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46C63-5B9F-C145-A1DE-7C095A30E9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B8571327-0393-2E4A-A217-38B0B5AD17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76B5AE9-520A-6448-A7E4-6C9F9F58C157}"/>
              </a:ext>
            </a:extLst>
          </p:cNvPr>
          <p:cNvSpPr>
            <a:spLocks noGrp="1"/>
          </p:cNvSpPr>
          <p:nvPr>
            <p:ph type="dt" sz="half" idx="10"/>
          </p:nvPr>
        </p:nvSpPr>
        <p:spPr/>
        <p:txBody>
          <a:bodyPr/>
          <a:lstStyle/>
          <a:p>
            <a:fld id="{784E161F-ABB1-0944-9EB0-96DF9C11359D}" type="datetimeFigureOut">
              <a:rPr lang="en-GB" smtClean="0"/>
              <a:t>11/11/2019</a:t>
            </a:fld>
            <a:endParaRPr lang="en-GB"/>
          </a:p>
        </p:txBody>
      </p:sp>
      <p:sp>
        <p:nvSpPr>
          <p:cNvPr id="5" name="Footer Placeholder 4">
            <a:extLst>
              <a:ext uri="{FF2B5EF4-FFF2-40B4-BE49-F238E27FC236}">
                <a16:creationId xmlns:a16="http://schemas.microsoft.com/office/drawing/2014/main" id="{B9E49471-A545-B843-B51F-285F71DBA9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021543E-829C-7E49-8108-EE1AE6644192}"/>
              </a:ext>
            </a:extLst>
          </p:cNvPr>
          <p:cNvSpPr>
            <a:spLocks noGrp="1"/>
          </p:cNvSpPr>
          <p:nvPr>
            <p:ph type="sldNum" sz="quarter" idx="12"/>
          </p:nvPr>
        </p:nvSpPr>
        <p:spPr/>
        <p:txBody>
          <a:bodyPr/>
          <a:lstStyle/>
          <a:p>
            <a:fld id="{86CB4B4D-7CA3-9044-876B-883B54F8677D}" type="slidenum">
              <a:rPr lang="sk-SK" smtClean="0"/>
              <a:t>‹#›</a:t>
            </a:fld>
            <a:endParaRPr lang="sk-SK"/>
          </a:p>
        </p:txBody>
      </p:sp>
    </p:spTree>
    <p:extLst>
      <p:ext uri="{BB962C8B-B14F-4D97-AF65-F5344CB8AC3E}">
        <p14:creationId xmlns:p14="http://schemas.microsoft.com/office/powerpoint/2010/main" val="3924634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C7A66-6E70-D94F-AF16-FA9584559C0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6257FD3-C993-BC40-9AE9-2E7CE060421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017F6A7-159B-384A-A18E-3C0B508F77A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3EABCA1B-ED0D-9744-84BF-F45A0CB73395}"/>
              </a:ext>
            </a:extLst>
          </p:cNvPr>
          <p:cNvSpPr>
            <a:spLocks noGrp="1"/>
          </p:cNvSpPr>
          <p:nvPr>
            <p:ph type="dt" sz="half" idx="10"/>
          </p:nvPr>
        </p:nvSpPr>
        <p:spPr/>
        <p:txBody>
          <a:bodyPr/>
          <a:lstStyle/>
          <a:p>
            <a:fld id="{784E161F-ABB1-0944-9EB0-96DF9C11359D}" type="datetimeFigureOut">
              <a:rPr lang="en-GB" smtClean="0"/>
              <a:t>11/11/2019</a:t>
            </a:fld>
            <a:endParaRPr lang="en-GB"/>
          </a:p>
        </p:txBody>
      </p:sp>
      <p:sp>
        <p:nvSpPr>
          <p:cNvPr id="6" name="Footer Placeholder 5">
            <a:extLst>
              <a:ext uri="{FF2B5EF4-FFF2-40B4-BE49-F238E27FC236}">
                <a16:creationId xmlns:a16="http://schemas.microsoft.com/office/drawing/2014/main" id="{E6671ECC-702E-BD4A-8E47-09AC14338D7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DE56F5-10FC-8246-9214-7797A91640C9}"/>
              </a:ext>
            </a:extLst>
          </p:cNvPr>
          <p:cNvSpPr>
            <a:spLocks noGrp="1"/>
          </p:cNvSpPr>
          <p:nvPr>
            <p:ph type="sldNum" sz="quarter" idx="12"/>
          </p:nvPr>
        </p:nvSpPr>
        <p:spPr/>
        <p:txBody>
          <a:bodyPr/>
          <a:lstStyle/>
          <a:p>
            <a:fld id="{86CB4B4D-7CA3-9044-876B-883B54F8677D}" type="slidenum">
              <a:rPr lang="sk-SK" smtClean="0"/>
              <a:t>‹#›</a:t>
            </a:fld>
            <a:endParaRPr lang="sk-SK"/>
          </a:p>
        </p:txBody>
      </p:sp>
    </p:spTree>
    <p:extLst>
      <p:ext uri="{BB962C8B-B14F-4D97-AF65-F5344CB8AC3E}">
        <p14:creationId xmlns:p14="http://schemas.microsoft.com/office/powerpoint/2010/main" val="23763245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F6C7E-4B46-D14A-BD44-F98FA6B5BEC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ACE186F-57D8-8345-84DD-62B49C249E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D75E545-74EB-1B40-B870-96183080F2B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599570C4-1233-6249-BF4F-6693161DC9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DEB451B-2679-F143-B8CE-46CAF0401D2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081DB8-78AF-A44A-86D6-099A48211F6E}"/>
              </a:ext>
            </a:extLst>
          </p:cNvPr>
          <p:cNvSpPr>
            <a:spLocks noGrp="1"/>
          </p:cNvSpPr>
          <p:nvPr>
            <p:ph type="dt" sz="half" idx="10"/>
          </p:nvPr>
        </p:nvSpPr>
        <p:spPr/>
        <p:txBody>
          <a:bodyPr/>
          <a:lstStyle/>
          <a:p>
            <a:fld id="{784E161F-ABB1-0944-9EB0-96DF9C11359D}" type="datetimeFigureOut">
              <a:rPr lang="en-GB" smtClean="0"/>
              <a:t>11/11/2019</a:t>
            </a:fld>
            <a:endParaRPr lang="en-GB"/>
          </a:p>
        </p:txBody>
      </p:sp>
      <p:sp>
        <p:nvSpPr>
          <p:cNvPr id="8" name="Footer Placeholder 7">
            <a:extLst>
              <a:ext uri="{FF2B5EF4-FFF2-40B4-BE49-F238E27FC236}">
                <a16:creationId xmlns:a16="http://schemas.microsoft.com/office/drawing/2014/main" id="{53062514-4D15-644F-9263-62EF71B0C6A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68B175E-F3ED-1240-8EB2-BD43630347E2}"/>
              </a:ext>
            </a:extLst>
          </p:cNvPr>
          <p:cNvSpPr>
            <a:spLocks noGrp="1"/>
          </p:cNvSpPr>
          <p:nvPr>
            <p:ph type="sldNum" sz="quarter" idx="12"/>
          </p:nvPr>
        </p:nvSpPr>
        <p:spPr/>
        <p:txBody>
          <a:bodyPr/>
          <a:lstStyle/>
          <a:p>
            <a:fld id="{86CB4B4D-7CA3-9044-876B-883B54F8677D}" type="slidenum">
              <a:rPr lang="sk-SK" smtClean="0"/>
              <a:t>‹#›</a:t>
            </a:fld>
            <a:endParaRPr lang="sk-SK"/>
          </a:p>
        </p:txBody>
      </p:sp>
    </p:spTree>
    <p:extLst>
      <p:ext uri="{BB962C8B-B14F-4D97-AF65-F5344CB8AC3E}">
        <p14:creationId xmlns:p14="http://schemas.microsoft.com/office/powerpoint/2010/main" val="3159370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8A9F9-B5DF-C748-A491-06F0F5E173C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0D9CFF1F-0976-5247-AF20-125BEF427C5A}"/>
              </a:ext>
            </a:extLst>
          </p:cNvPr>
          <p:cNvSpPr>
            <a:spLocks noGrp="1"/>
          </p:cNvSpPr>
          <p:nvPr>
            <p:ph type="dt" sz="half" idx="10"/>
          </p:nvPr>
        </p:nvSpPr>
        <p:spPr/>
        <p:txBody>
          <a:bodyPr/>
          <a:lstStyle/>
          <a:p>
            <a:fld id="{784E161F-ABB1-0944-9EB0-96DF9C11359D}" type="datetimeFigureOut">
              <a:rPr lang="en-GB" smtClean="0"/>
              <a:t>11/11/2019</a:t>
            </a:fld>
            <a:endParaRPr lang="en-GB"/>
          </a:p>
        </p:txBody>
      </p:sp>
      <p:sp>
        <p:nvSpPr>
          <p:cNvPr id="4" name="Footer Placeholder 3">
            <a:extLst>
              <a:ext uri="{FF2B5EF4-FFF2-40B4-BE49-F238E27FC236}">
                <a16:creationId xmlns:a16="http://schemas.microsoft.com/office/drawing/2014/main" id="{9FCCB3C9-C111-9440-AE41-F1911B4D8E0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956F5E5-D8C0-CC43-8B3A-29DCB3B8505B}"/>
              </a:ext>
            </a:extLst>
          </p:cNvPr>
          <p:cNvSpPr>
            <a:spLocks noGrp="1"/>
          </p:cNvSpPr>
          <p:nvPr>
            <p:ph type="sldNum" sz="quarter" idx="12"/>
          </p:nvPr>
        </p:nvSpPr>
        <p:spPr/>
        <p:txBody>
          <a:bodyPr/>
          <a:lstStyle/>
          <a:p>
            <a:fld id="{86CB4B4D-7CA3-9044-876B-883B54F8677D}" type="slidenum">
              <a:rPr lang="sk-SK" smtClean="0"/>
              <a:t>‹#›</a:t>
            </a:fld>
            <a:endParaRPr lang="sk-SK"/>
          </a:p>
        </p:txBody>
      </p:sp>
    </p:spTree>
    <p:extLst>
      <p:ext uri="{BB962C8B-B14F-4D97-AF65-F5344CB8AC3E}">
        <p14:creationId xmlns:p14="http://schemas.microsoft.com/office/powerpoint/2010/main" val="3265057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8126AA-34B4-464D-8EAE-0A501A45355F}"/>
              </a:ext>
            </a:extLst>
          </p:cNvPr>
          <p:cNvSpPr>
            <a:spLocks noGrp="1"/>
          </p:cNvSpPr>
          <p:nvPr>
            <p:ph type="dt" sz="half" idx="10"/>
          </p:nvPr>
        </p:nvSpPr>
        <p:spPr/>
        <p:txBody>
          <a:bodyPr/>
          <a:lstStyle/>
          <a:p>
            <a:fld id="{784E161F-ABB1-0944-9EB0-96DF9C11359D}" type="datetimeFigureOut">
              <a:rPr lang="en-GB" smtClean="0"/>
              <a:t>11/11/2019</a:t>
            </a:fld>
            <a:endParaRPr lang="en-GB"/>
          </a:p>
        </p:txBody>
      </p:sp>
      <p:sp>
        <p:nvSpPr>
          <p:cNvPr id="3" name="Footer Placeholder 2">
            <a:extLst>
              <a:ext uri="{FF2B5EF4-FFF2-40B4-BE49-F238E27FC236}">
                <a16:creationId xmlns:a16="http://schemas.microsoft.com/office/drawing/2014/main" id="{757F2074-8F88-1348-867D-407B2B67E830}"/>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301D68C-1C03-4141-B41E-0D9A7D2E210B}"/>
              </a:ext>
            </a:extLst>
          </p:cNvPr>
          <p:cNvSpPr>
            <a:spLocks noGrp="1"/>
          </p:cNvSpPr>
          <p:nvPr>
            <p:ph type="sldNum" sz="quarter" idx="12"/>
          </p:nvPr>
        </p:nvSpPr>
        <p:spPr/>
        <p:txBody>
          <a:bodyPr/>
          <a:lstStyle/>
          <a:p>
            <a:fld id="{86CB4B4D-7CA3-9044-876B-883B54F8677D}" type="slidenum">
              <a:rPr lang="sk-SK" smtClean="0"/>
              <a:t>‹#›</a:t>
            </a:fld>
            <a:endParaRPr lang="sk-SK"/>
          </a:p>
        </p:txBody>
      </p:sp>
    </p:spTree>
    <p:extLst>
      <p:ext uri="{BB962C8B-B14F-4D97-AF65-F5344CB8AC3E}">
        <p14:creationId xmlns:p14="http://schemas.microsoft.com/office/powerpoint/2010/main" val="2409317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6726C-FA21-6D4E-BA52-52F85D643F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BB44083-708C-C149-BC3E-F333F34E48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48A0750-B76D-624D-8FEA-69575030B0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46086FC-3652-E84C-B1FE-1F8E3A04B5B1}"/>
              </a:ext>
            </a:extLst>
          </p:cNvPr>
          <p:cNvSpPr>
            <a:spLocks noGrp="1"/>
          </p:cNvSpPr>
          <p:nvPr>
            <p:ph type="dt" sz="half" idx="10"/>
          </p:nvPr>
        </p:nvSpPr>
        <p:spPr/>
        <p:txBody>
          <a:bodyPr/>
          <a:lstStyle/>
          <a:p>
            <a:fld id="{784E161F-ABB1-0944-9EB0-96DF9C11359D}" type="datetimeFigureOut">
              <a:rPr lang="en-GB" smtClean="0"/>
              <a:t>11/11/2019</a:t>
            </a:fld>
            <a:endParaRPr lang="en-GB"/>
          </a:p>
        </p:txBody>
      </p:sp>
      <p:sp>
        <p:nvSpPr>
          <p:cNvPr id="6" name="Footer Placeholder 5">
            <a:extLst>
              <a:ext uri="{FF2B5EF4-FFF2-40B4-BE49-F238E27FC236}">
                <a16:creationId xmlns:a16="http://schemas.microsoft.com/office/drawing/2014/main" id="{CED8A1B4-9B9F-4E45-BFC0-E9EF07F937B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8E182FE-37A4-6541-B4B4-46B54D90EF9E}"/>
              </a:ext>
            </a:extLst>
          </p:cNvPr>
          <p:cNvSpPr>
            <a:spLocks noGrp="1"/>
          </p:cNvSpPr>
          <p:nvPr>
            <p:ph type="sldNum" sz="quarter" idx="12"/>
          </p:nvPr>
        </p:nvSpPr>
        <p:spPr/>
        <p:txBody>
          <a:bodyPr/>
          <a:lstStyle/>
          <a:p>
            <a:fld id="{86CB4B4D-7CA3-9044-876B-883B54F8677D}" type="slidenum">
              <a:rPr lang="sk-SK" smtClean="0"/>
              <a:t>‹#›</a:t>
            </a:fld>
            <a:endParaRPr lang="sk-SK"/>
          </a:p>
        </p:txBody>
      </p:sp>
    </p:spTree>
    <p:extLst>
      <p:ext uri="{BB962C8B-B14F-4D97-AF65-F5344CB8AC3E}">
        <p14:creationId xmlns:p14="http://schemas.microsoft.com/office/powerpoint/2010/main" val="2200118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0DE76-89D3-4D45-BA30-75B439E44D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85C0F1F3-65CB-1048-8496-33851BCF52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9BC101B4-D322-AB4C-B6AF-7999315D13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1EE8F1C-FA15-A442-A42E-96E8BFD1E127}"/>
              </a:ext>
            </a:extLst>
          </p:cNvPr>
          <p:cNvSpPr>
            <a:spLocks noGrp="1"/>
          </p:cNvSpPr>
          <p:nvPr>
            <p:ph type="dt" sz="half" idx="10"/>
          </p:nvPr>
        </p:nvSpPr>
        <p:spPr/>
        <p:txBody>
          <a:bodyPr/>
          <a:lstStyle/>
          <a:p>
            <a:fld id="{784E161F-ABB1-0944-9EB0-96DF9C11359D}" type="datetimeFigureOut">
              <a:rPr lang="en-GB" smtClean="0"/>
              <a:t>11/11/2019</a:t>
            </a:fld>
            <a:endParaRPr lang="en-GB"/>
          </a:p>
        </p:txBody>
      </p:sp>
      <p:sp>
        <p:nvSpPr>
          <p:cNvPr id="6" name="Footer Placeholder 5">
            <a:extLst>
              <a:ext uri="{FF2B5EF4-FFF2-40B4-BE49-F238E27FC236}">
                <a16:creationId xmlns:a16="http://schemas.microsoft.com/office/drawing/2014/main" id="{1473254D-787C-6042-AAE3-EF471B2F128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C9D3B19-B86D-874C-BA1F-E5AC35AFDFEC}"/>
              </a:ext>
            </a:extLst>
          </p:cNvPr>
          <p:cNvSpPr>
            <a:spLocks noGrp="1"/>
          </p:cNvSpPr>
          <p:nvPr>
            <p:ph type="sldNum" sz="quarter" idx="12"/>
          </p:nvPr>
        </p:nvSpPr>
        <p:spPr/>
        <p:txBody>
          <a:bodyPr/>
          <a:lstStyle/>
          <a:p>
            <a:fld id="{86CB4B4D-7CA3-9044-876B-883B54F8677D}" type="slidenum">
              <a:rPr lang="sk-SK" smtClean="0"/>
              <a:t>‹#›</a:t>
            </a:fld>
            <a:endParaRPr lang="sk-SK"/>
          </a:p>
        </p:txBody>
      </p:sp>
    </p:spTree>
    <p:extLst>
      <p:ext uri="{BB962C8B-B14F-4D97-AF65-F5344CB8AC3E}">
        <p14:creationId xmlns:p14="http://schemas.microsoft.com/office/powerpoint/2010/main" val="2278241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B3075E-4FA2-2643-8A75-9C118A61AF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BEA6B2C-1C86-D542-9FB3-44A1C3C264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7D4700A-D645-0549-BBB8-FCBE1FA817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4E161F-ABB1-0944-9EB0-96DF9C11359D}" type="datetimeFigureOut">
              <a:rPr lang="en-GB" smtClean="0"/>
              <a:t>11/11/2019</a:t>
            </a:fld>
            <a:endParaRPr lang="en-GB"/>
          </a:p>
        </p:txBody>
      </p:sp>
      <p:sp>
        <p:nvSpPr>
          <p:cNvPr id="5" name="Footer Placeholder 4">
            <a:extLst>
              <a:ext uri="{FF2B5EF4-FFF2-40B4-BE49-F238E27FC236}">
                <a16:creationId xmlns:a16="http://schemas.microsoft.com/office/drawing/2014/main" id="{869F5F63-C573-3E41-99A7-B9E773B3AC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91ED1365-AE78-344D-88FF-02186BD1DE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CB4B4D-7CA3-9044-876B-883B54F8677D}" type="slidenum">
              <a:rPr lang="sk-SK" smtClean="0"/>
              <a:t>‹#›</a:t>
            </a:fld>
            <a:endParaRPr lang="sk-SK"/>
          </a:p>
        </p:txBody>
      </p:sp>
    </p:spTree>
    <p:extLst>
      <p:ext uri="{BB962C8B-B14F-4D97-AF65-F5344CB8AC3E}">
        <p14:creationId xmlns:p14="http://schemas.microsoft.com/office/powerpoint/2010/main" val="81820828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k-S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hyperlink" Target="https://developer.mozilla.org/en-US/docs/Web/JavaScript/Reference/Global_Objects/Array/reduce" TargetMode="Externa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19.png"/><Relationship Id="rId12" Type="http://schemas.openxmlformats.org/officeDocument/2006/relationships/customXml" Target="../ink/ink5.xml"/><Relationship Id="rId2" Type="http://schemas.openxmlformats.org/officeDocument/2006/relationships/hyperlink" Target="https://developer.mozilla.org/en-US/docs/Web/JavaScript/Reference/Global_Objects/Array/reduce" TargetMode="External"/><Relationship Id="rId1" Type="http://schemas.openxmlformats.org/officeDocument/2006/relationships/slideLayout" Target="../slideLayouts/slideLayout4.xml"/><Relationship Id="rId6" Type="http://schemas.openxmlformats.org/officeDocument/2006/relationships/customXml" Target="../ink/ink2.xml"/><Relationship Id="rId11" Type="http://schemas.openxmlformats.org/officeDocument/2006/relationships/image" Target="../media/image21.png"/><Relationship Id="rId5" Type="http://schemas.openxmlformats.org/officeDocument/2006/relationships/image" Target="../media/image18.png"/><Relationship Id="rId15" Type="http://schemas.openxmlformats.org/officeDocument/2006/relationships/image" Target="../media/image23.png"/><Relationship Id="rId10" Type="http://schemas.openxmlformats.org/officeDocument/2006/relationships/customXml" Target="../ink/ink4.xml"/><Relationship Id="rId4" Type="http://schemas.openxmlformats.org/officeDocument/2006/relationships/customXml" Target="../ink/ink1.xml"/><Relationship Id="rId9" Type="http://schemas.openxmlformats.org/officeDocument/2006/relationships/image" Target="../media/image20.png"/><Relationship Id="rId14" Type="http://schemas.openxmlformats.org/officeDocument/2006/relationships/customXml" Target="../ink/ink6.xml"/></Relationships>
</file>

<file path=ppt/slides/_rels/slide16.xml.rels><?xml version="1.0" encoding="UTF-8" standalone="yes"?>
<Relationships xmlns="http://schemas.openxmlformats.org/package/2006/relationships"><Relationship Id="rId8" Type="http://schemas.openxmlformats.org/officeDocument/2006/relationships/customXml" Target="../ink/ink9.xml"/><Relationship Id="rId13" Type="http://schemas.openxmlformats.org/officeDocument/2006/relationships/image" Target="../media/image29.png"/><Relationship Id="rId3" Type="http://schemas.openxmlformats.org/officeDocument/2006/relationships/customXml" Target="../ink/ink7.xml"/><Relationship Id="rId7" Type="http://schemas.openxmlformats.org/officeDocument/2006/relationships/image" Target="../media/image26.png"/><Relationship Id="rId12" Type="http://schemas.openxmlformats.org/officeDocument/2006/relationships/customXml" Target="../ink/ink11.xml"/><Relationship Id="rId2" Type="http://schemas.openxmlformats.org/officeDocument/2006/relationships/hyperlink" Target="https://developer.mozilla.org/en-US/docs/Web/JavaScript/Reference/Global_Objects/Array/reduce" TargetMode="External"/><Relationship Id="rId1" Type="http://schemas.openxmlformats.org/officeDocument/2006/relationships/slideLayout" Target="../slideLayouts/slideLayout4.xml"/><Relationship Id="rId6" Type="http://schemas.openxmlformats.org/officeDocument/2006/relationships/customXml" Target="../ink/ink8.xml"/><Relationship Id="rId11" Type="http://schemas.openxmlformats.org/officeDocument/2006/relationships/image" Target="../media/image28.png"/><Relationship Id="rId5" Type="http://schemas.openxmlformats.org/officeDocument/2006/relationships/image" Target="../media/image25.png"/><Relationship Id="rId10" Type="http://schemas.openxmlformats.org/officeDocument/2006/relationships/customXml" Target="../ink/ink10.xml"/><Relationship Id="rId4" Type="http://schemas.openxmlformats.org/officeDocument/2006/relationships/image" Target="../media/image24.png"/><Relationship Id="rId9" Type="http://schemas.openxmlformats.org/officeDocument/2006/relationships/image" Target="../media/image27.png"/></Relationships>
</file>

<file path=ppt/slides/_rels/slide17.xml.rels><?xml version="1.0" encoding="UTF-8" standalone="yes"?>
<Relationships xmlns="http://schemas.openxmlformats.org/package/2006/relationships"><Relationship Id="rId8" Type="http://schemas.openxmlformats.org/officeDocument/2006/relationships/customXml" Target="../ink/ink14.xml"/><Relationship Id="rId13"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2.png"/><Relationship Id="rId12" Type="http://schemas.openxmlformats.org/officeDocument/2006/relationships/customXml" Target="../ink/ink16.xml"/><Relationship Id="rId2" Type="http://schemas.openxmlformats.org/officeDocument/2006/relationships/hyperlink" Target="https://developer.mozilla.org/en-US/docs/Web/JavaScript/Reference/Global_Objects/Array/reduce" TargetMode="External"/><Relationship Id="rId1" Type="http://schemas.openxmlformats.org/officeDocument/2006/relationships/slideLayout" Target="../slideLayouts/slideLayout4.xml"/><Relationship Id="rId6" Type="http://schemas.openxmlformats.org/officeDocument/2006/relationships/customXml" Target="../ink/ink13.xml"/><Relationship Id="rId11" Type="http://schemas.openxmlformats.org/officeDocument/2006/relationships/image" Target="../media/image34.png"/><Relationship Id="rId5" Type="http://schemas.openxmlformats.org/officeDocument/2006/relationships/image" Target="../media/image31.png"/><Relationship Id="rId15" Type="http://schemas.openxmlformats.org/officeDocument/2006/relationships/image" Target="../media/image36.png"/><Relationship Id="rId10" Type="http://schemas.openxmlformats.org/officeDocument/2006/relationships/customXml" Target="../ink/ink15.xml"/><Relationship Id="rId4" Type="http://schemas.openxmlformats.org/officeDocument/2006/relationships/customXml" Target="../ink/ink12.xml"/><Relationship Id="rId9" Type="http://schemas.openxmlformats.org/officeDocument/2006/relationships/image" Target="../media/image33.png"/><Relationship Id="rId14" Type="http://schemas.openxmlformats.org/officeDocument/2006/relationships/customXml" Target="../ink/ink17.xml"/></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developer.mozilla.org/en-US/docs/Web/JavaScript/Reference/Global_Objects/Array" TargetMode="External"/><Relationship Id="rId5" Type="http://schemas.openxmlformats.org/officeDocument/2006/relationships/image" Target="../media/image39.png"/><Relationship Id="rId4" Type="http://schemas.openxmlformats.org/officeDocument/2006/relationships/customXml" Target="../ink/ink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4.xml"/><Relationship Id="rId5" Type="http://schemas.openxmlformats.org/officeDocument/2006/relationships/image" Target="../media/image43.png"/><Relationship Id="rId4" Type="http://schemas.openxmlformats.org/officeDocument/2006/relationships/image" Target="../media/image42.png"/></Relationships>
</file>

<file path=ppt/slides/_rels/slide2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3" Type="http://schemas.openxmlformats.org/officeDocument/2006/relationships/customXml" Target="../ink/ink22.xml"/><Relationship Id="rId18" Type="http://schemas.openxmlformats.org/officeDocument/2006/relationships/image" Target="../media/image220.png"/><Relationship Id="rId26" Type="http://schemas.openxmlformats.org/officeDocument/2006/relationships/customXml" Target="../ink/ink29.xml"/><Relationship Id="rId39" Type="http://schemas.openxmlformats.org/officeDocument/2006/relationships/image" Target="../media/image300.png"/><Relationship Id="rId21" Type="http://schemas.openxmlformats.org/officeDocument/2006/relationships/customXml" Target="../ink/ink26.xml"/><Relationship Id="rId34" Type="http://schemas.openxmlformats.org/officeDocument/2006/relationships/customXml" Target="../ink/ink34.xml"/><Relationship Id="rId42" Type="http://schemas.openxmlformats.org/officeDocument/2006/relationships/customXml" Target="../ink/ink39.xml"/><Relationship Id="rId47" Type="http://schemas.openxmlformats.org/officeDocument/2006/relationships/image" Target="../media/image340.png"/><Relationship Id="rId50" Type="http://schemas.openxmlformats.org/officeDocument/2006/relationships/customXml" Target="../ink/ink43.xml"/><Relationship Id="rId7" Type="http://schemas.openxmlformats.org/officeDocument/2006/relationships/customXml" Target="../ink/ink19.xml"/><Relationship Id="rId2" Type="http://schemas.openxmlformats.org/officeDocument/2006/relationships/notesSlide" Target="../notesSlides/notesSlide11.xml"/><Relationship Id="rId16" Type="http://schemas.openxmlformats.org/officeDocument/2006/relationships/image" Target="../media/image210.png"/><Relationship Id="rId29" Type="http://schemas.openxmlformats.org/officeDocument/2006/relationships/customXml" Target="../ink/ink31.xml"/><Relationship Id="rId11" Type="http://schemas.openxmlformats.org/officeDocument/2006/relationships/customXml" Target="../ink/ink21.xml"/><Relationship Id="rId24" Type="http://schemas.openxmlformats.org/officeDocument/2006/relationships/image" Target="../media/image250.png"/><Relationship Id="rId32" Type="http://schemas.openxmlformats.org/officeDocument/2006/relationships/customXml" Target="../ink/ink33.xml"/><Relationship Id="rId37" Type="http://schemas.openxmlformats.org/officeDocument/2006/relationships/customXml" Target="../ink/ink36.xml"/><Relationship Id="rId40" Type="http://schemas.openxmlformats.org/officeDocument/2006/relationships/customXml" Target="../ink/ink38.xml"/><Relationship Id="rId45" Type="http://schemas.openxmlformats.org/officeDocument/2006/relationships/image" Target="../media/image330.png"/><Relationship Id="rId5" Type="http://schemas.openxmlformats.org/officeDocument/2006/relationships/image" Target="../media/image48.png"/><Relationship Id="rId15" Type="http://schemas.openxmlformats.org/officeDocument/2006/relationships/customXml" Target="../ink/ink23.xml"/><Relationship Id="rId23" Type="http://schemas.openxmlformats.org/officeDocument/2006/relationships/customXml" Target="../ink/ink27.xml"/><Relationship Id="rId28" Type="http://schemas.openxmlformats.org/officeDocument/2006/relationships/customXml" Target="../ink/ink30.xml"/><Relationship Id="rId36" Type="http://schemas.openxmlformats.org/officeDocument/2006/relationships/image" Target="../media/image290.png"/><Relationship Id="rId49" Type="http://schemas.openxmlformats.org/officeDocument/2006/relationships/image" Target="../media/image350.png"/><Relationship Id="rId10" Type="http://schemas.openxmlformats.org/officeDocument/2006/relationships/image" Target="../media/image180.png"/><Relationship Id="rId19" Type="http://schemas.openxmlformats.org/officeDocument/2006/relationships/customXml" Target="../ink/ink25.xml"/><Relationship Id="rId31" Type="http://schemas.openxmlformats.org/officeDocument/2006/relationships/customXml" Target="../ink/ink32.xml"/><Relationship Id="rId44" Type="http://schemas.openxmlformats.org/officeDocument/2006/relationships/customXml" Target="../ink/ink40.xml"/><Relationship Id="rId4" Type="http://schemas.openxmlformats.org/officeDocument/2006/relationships/image" Target="../media/image47.png"/><Relationship Id="rId9" Type="http://schemas.openxmlformats.org/officeDocument/2006/relationships/customXml" Target="../ink/ink20.xml"/><Relationship Id="rId14" Type="http://schemas.openxmlformats.org/officeDocument/2006/relationships/image" Target="../media/image200.png"/><Relationship Id="rId22" Type="http://schemas.openxmlformats.org/officeDocument/2006/relationships/image" Target="../media/image240.png"/><Relationship Id="rId27" Type="http://schemas.openxmlformats.org/officeDocument/2006/relationships/image" Target="../media/image260.png"/><Relationship Id="rId30" Type="http://schemas.openxmlformats.org/officeDocument/2006/relationships/image" Target="../media/image270.png"/><Relationship Id="rId35" Type="http://schemas.openxmlformats.org/officeDocument/2006/relationships/customXml" Target="../ink/ink35.xml"/><Relationship Id="rId43" Type="http://schemas.openxmlformats.org/officeDocument/2006/relationships/image" Target="../media/image320.png"/><Relationship Id="rId48" Type="http://schemas.openxmlformats.org/officeDocument/2006/relationships/customXml" Target="../ink/ink42.xml"/><Relationship Id="rId8" Type="http://schemas.openxmlformats.org/officeDocument/2006/relationships/image" Target="../media/image170.png"/><Relationship Id="rId3" Type="http://schemas.openxmlformats.org/officeDocument/2006/relationships/image" Target="../media/image46.png"/><Relationship Id="rId12" Type="http://schemas.openxmlformats.org/officeDocument/2006/relationships/image" Target="../media/image190.png"/><Relationship Id="rId17" Type="http://schemas.openxmlformats.org/officeDocument/2006/relationships/customXml" Target="../ink/ink24.xml"/><Relationship Id="rId25" Type="http://schemas.openxmlformats.org/officeDocument/2006/relationships/customXml" Target="../ink/ink28.xml"/><Relationship Id="rId33" Type="http://schemas.openxmlformats.org/officeDocument/2006/relationships/image" Target="../media/image280.png"/><Relationship Id="rId38" Type="http://schemas.openxmlformats.org/officeDocument/2006/relationships/customXml" Target="../ink/ink37.xml"/><Relationship Id="rId46" Type="http://schemas.openxmlformats.org/officeDocument/2006/relationships/customXml" Target="../ink/ink41.xml"/><Relationship Id="rId20" Type="http://schemas.openxmlformats.org/officeDocument/2006/relationships/image" Target="../media/image230.png"/><Relationship Id="rId41" Type="http://schemas.openxmlformats.org/officeDocument/2006/relationships/image" Target="../media/image310.png"/><Relationship Id="rId1" Type="http://schemas.openxmlformats.org/officeDocument/2006/relationships/slideLayout" Target="../slideLayouts/slideLayout2.xml"/><Relationship Id="rId6" Type="http://schemas.openxmlformats.org/officeDocument/2006/relationships/image" Target="../media/image49.png"/></Relationships>
</file>

<file path=ppt/slides/_rels/slide2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hyperlink" Target="https://medium.com/@dtipson/creating-an-es6ish-compose-in-javascript-ac580b95104a" TargetMode="External"/></Relationships>
</file>

<file path=ppt/slides/_rels/slide28.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59.png"/><Relationship Id="rId4" Type="http://schemas.openxmlformats.org/officeDocument/2006/relationships/image" Target="../media/image58.png"/></Relationships>
</file>

<file path=ppt/slides/_rels/slide3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4" name="Rectangle 126">
            <a:extLst>
              <a:ext uri="{FF2B5EF4-FFF2-40B4-BE49-F238E27FC236}">
                <a16:creationId xmlns:a16="http://schemas.microsoft.com/office/drawing/2014/main" id="{86197D16-FE75-4A0E-A0C9-28C0F04A4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57022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5" name="Picture 128">
            <a:extLst>
              <a:ext uri="{FF2B5EF4-FFF2-40B4-BE49-F238E27FC236}">
                <a16:creationId xmlns:a16="http://schemas.microsoft.com/office/drawing/2014/main" id="{FA8FCEC6-4B30-4FF2-8B32-504BEAEA3A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121" name="Shape 121"/>
          <p:cNvSpPr>
            <a:spLocks noGrp="1"/>
          </p:cNvSpPr>
          <p:nvPr>
            <p:ph type="ctrTitle"/>
          </p:nvPr>
        </p:nvSpPr>
        <p:spPr>
          <a:xfrm>
            <a:off x="804484" y="1191796"/>
            <a:ext cx="10021446" cy="2976344"/>
          </a:xfrm>
          <a:prstGeom prst="rect">
            <a:avLst/>
          </a:prstGeom>
        </p:spPr>
        <p:txBody>
          <a:bodyPr anchor="ctr">
            <a:normAutofit/>
          </a:bodyPr>
          <a:lstStyle/>
          <a:p>
            <a:pPr algn="l"/>
            <a:r>
              <a:rPr lang="sk-SK" sz="6600" dirty="0" err="1">
                <a:solidFill>
                  <a:srgbClr val="FFFFFF"/>
                </a:solidFill>
              </a:rPr>
              <a:t>Functional</a:t>
            </a:r>
            <a:r>
              <a:rPr lang="sk-SK" sz="6600">
                <a:solidFill>
                  <a:srgbClr val="FFFFFF"/>
                </a:solidFill>
              </a:rPr>
              <a:t> JavaScript</a:t>
            </a:r>
          </a:p>
        </p:txBody>
      </p:sp>
      <p:sp>
        <p:nvSpPr>
          <p:cNvPr id="122" name="Shape 122"/>
          <p:cNvSpPr>
            <a:spLocks noGrp="1"/>
          </p:cNvSpPr>
          <p:nvPr>
            <p:ph type="subTitle" idx="1"/>
          </p:nvPr>
        </p:nvSpPr>
        <p:spPr>
          <a:xfrm>
            <a:off x="804788" y="5318990"/>
            <a:ext cx="9416898" cy="723670"/>
          </a:xfrm>
          <a:prstGeom prst="rect">
            <a:avLst/>
          </a:prstGeom>
        </p:spPr>
        <p:txBody>
          <a:bodyPr anchor="t">
            <a:normAutofit/>
          </a:bodyPr>
          <a:lstStyle/>
          <a:p>
            <a:pPr algn="l"/>
            <a:r>
              <a:rPr lang="sk-SK" sz="1800">
                <a:solidFill>
                  <a:srgbClr val="000000"/>
                </a:solidFill>
              </a:rPr>
              <a:t>iterative functions, array manipulations, function composition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 161"/>
          <p:cNvSpPr>
            <a:spLocks noGrp="1"/>
          </p:cNvSpPr>
          <p:nvPr>
            <p:ph type="title"/>
          </p:nvPr>
        </p:nvSpPr>
        <p:spPr>
          <a:prstGeom prst="rect">
            <a:avLst/>
          </a:prstGeom>
        </p:spPr>
        <p:txBody>
          <a:bodyPr/>
          <a:lstStyle/>
          <a:p>
            <a:r>
              <a:rPr lang="en-US" dirty="0"/>
              <a:t>reduce vs. for</a:t>
            </a:r>
            <a:endParaRPr dirty="0"/>
          </a:p>
        </p:txBody>
      </p:sp>
      <p:pic>
        <p:nvPicPr>
          <p:cNvPr id="162" name="pasted-image.png"/>
          <p:cNvPicPr>
            <a:picLocks noChangeAspect="1"/>
          </p:cNvPicPr>
          <p:nvPr/>
        </p:nvPicPr>
        <p:blipFill>
          <a:blip r:embed="rId3"/>
          <a:stretch>
            <a:fillRect/>
          </a:stretch>
        </p:blipFill>
        <p:spPr>
          <a:xfrm>
            <a:off x="0" y="1589445"/>
            <a:ext cx="12192000" cy="3679110"/>
          </a:xfrm>
          <a:prstGeom prst="rect">
            <a:avLst/>
          </a:prstGeom>
          <a:ln w="12700">
            <a:miter lim="400000"/>
          </a:ln>
        </p:spPr>
      </p:pic>
      <p:sp>
        <p:nvSpPr>
          <p:cNvPr id="4" name="Rectangle 3">
            <a:extLst>
              <a:ext uri="{FF2B5EF4-FFF2-40B4-BE49-F238E27FC236}">
                <a16:creationId xmlns:a16="http://schemas.microsoft.com/office/drawing/2014/main" id="{53E744E7-4855-6443-8FCD-C58DB8F355E8}"/>
              </a:ext>
            </a:extLst>
          </p:cNvPr>
          <p:cNvSpPr/>
          <p:nvPr/>
        </p:nvSpPr>
        <p:spPr>
          <a:xfrm>
            <a:off x="70825" y="6379187"/>
            <a:ext cx="4092801" cy="400110"/>
          </a:xfrm>
          <a:prstGeom prst="rect">
            <a:avLst/>
          </a:prstGeom>
        </p:spPr>
        <p:txBody>
          <a:bodyPr wrap="square">
            <a:spAutoFit/>
          </a:bodyPr>
          <a:lstStyle/>
          <a:p>
            <a:r>
              <a:rPr lang="sk-SK" sz="1000" dirty="0"/>
              <a:t>/</a:t>
            </a:r>
            <a:r>
              <a:rPr lang="sk-SK" sz="1000" dirty="0" err="1"/>
              <a:t>samples</a:t>
            </a:r>
            <a:r>
              <a:rPr lang="sk-SK" sz="1000" dirty="0"/>
              <a:t>/01-iteration-functions/03-students-functional.js a </a:t>
            </a:r>
          </a:p>
          <a:p>
            <a:r>
              <a:rPr lang="sk-SK" sz="1000" dirty="0"/>
              <a:t>/</a:t>
            </a:r>
            <a:r>
              <a:rPr lang="sk-SK" sz="1000" dirty="0" err="1"/>
              <a:t>samples</a:t>
            </a:r>
            <a:r>
              <a:rPr lang="sk-SK" sz="1000" dirty="0"/>
              <a:t>/01-iteration-functions/03-students-structural.js</a:t>
            </a: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p:cNvSpPr>
          <p:nvPr>
            <p:ph type="title"/>
          </p:nvPr>
        </p:nvSpPr>
        <p:spPr>
          <a:prstGeom prst="rect">
            <a:avLst/>
          </a:prstGeom>
        </p:spPr>
        <p:txBody>
          <a:bodyPr/>
          <a:lstStyle/>
          <a:p>
            <a:r>
              <a:rPr lang="sk-SK"/>
              <a:t>JavaScript - </a:t>
            </a:r>
            <a:r>
              <a:rPr lang="sk-SK" err="1"/>
              <a:t>best</a:t>
            </a:r>
            <a:r>
              <a:rPr lang="sk-SK"/>
              <a:t> of </a:t>
            </a:r>
            <a:r>
              <a:rPr lang="sk-SK" err="1"/>
              <a:t>both</a:t>
            </a:r>
            <a:r>
              <a:rPr lang="sk-SK"/>
              <a:t> </a:t>
            </a:r>
            <a:r>
              <a:rPr lang="sk-SK" err="1"/>
              <a:t>worlds</a:t>
            </a:r>
            <a:r>
              <a:rPr lang="sk-SK"/>
              <a:t> </a:t>
            </a:r>
            <a:br>
              <a:rPr lang="sk-SK"/>
            </a:br>
            <a:r>
              <a:rPr lang="sk-SK" err="1"/>
              <a:t>chaining</a:t>
            </a:r>
            <a:r>
              <a:rPr lang="sk-SK"/>
              <a:t> of </a:t>
            </a:r>
            <a:r>
              <a:rPr lang="sk-SK" err="1"/>
              <a:t>array</a:t>
            </a:r>
            <a:r>
              <a:rPr lang="sk-SK"/>
              <a:t> </a:t>
            </a:r>
            <a:r>
              <a:rPr lang="sk-SK" err="1"/>
              <a:t>functions</a:t>
            </a:r>
            <a:endParaRPr/>
          </a:p>
        </p:txBody>
      </p:sp>
      <p:pic>
        <p:nvPicPr>
          <p:cNvPr id="165" name="pasted-image.png"/>
          <p:cNvPicPr>
            <a:picLocks noChangeAspect="1"/>
          </p:cNvPicPr>
          <p:nvPr/>
        </p:nvPicPr>
        <p:blipFill>
          <a:blip r:embed="rId3"/>
          <a:stretch>
            <a:fillRect/>
          </a:stretch>
        </p:blipFill>
        <p:spPr>
          <a:xfrm>
            <a:off x="-14990" y="1909109"/>
            <a:ext cx="12192000" cy="4684942"/>
          </a:xfrm>
          <a:prstGeom prst="rect">
            <a:avLst/>
          </a:prstGeom>
          <a:ln w="12700">
            <a:miter lim="400000"/>
          </a:ln>
        </p:spPr>
      </p:pic>
      <p:sp>
        <p:nvSpPr>
          <p:cNvPr id="4" name="Shape 145"/>
          <p:cNvSpPr/>
          <p:nvPr/>
        </p:nvSpPr>
        <p:spPr>
          <a:xfrm rot="10800000">
            <a:off x="4057088" y="2249328"/>
            <a:ext cx="1231794" cy="335951"/>
          </a:xfrm>
          <a:prstGeom prst="rightArrow">
            <a:avLst>
              <a:gd name="adj1" fmla="val 50000"/>
              <a:gd name="adj2" fmla="val 50000"/>
            </a:avLst>
          </a:prstGeom>
          <a:ln/>
        </p:spPr>
        <p:style>
          <a:lnRef idx="2">
            <a:schemeClr val="accent6">
              <a:shade val="50000"/>
            </a:schemeClr>
          </a:lnRef>
          <a:fillRef idx="1">
            <a:schemeClr val="accent6"/>
          </a:fillRef>
          <a:effectRef idx="0">
            <a:schemeClr val="accent6"/>
          </a:effectRef>
          <a:fontRef idx="minor">
            <a:schemeClr val="lt1"/>
          </a:fontRef>
        </p:style>
        <p:txBody>
          <a:bodyPr lIns="45719" rIns="45719" anchor="ctr"/>
          <a:lstStyle/>
          <a:p>
            <a:pPr algn="ctr">
              <a:defRPr>
                <a:solidFill>
                  <a:srgbClr val="FFFFFF"/>
                </a:solidFill>
              </a:defRPr>
            </a:pPr>
            <a:endParaRP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CE1AA-696C-9E45-B117-73419C465441}"/>
              </a:ext>
            </a:extLst>
          </p:cNvPr>
          <p:cNvSpPr>
            <a:spLocks noGrp="1"/>
          </p:cNvSpPr>
          <p:nvPr>
            <p:ph type="title"/>
          </p:nvPr>
        </p:nvSpPr>
        <p:spPr/>
        <p:txBody>
          <a:bodyPr/>
          <a:lstStyle/>
          <a:p>
            <a:r>
              <a:rPr lang="sk-SK" dirty="0" err="1"/>
              <a:t>find</a:t>
            </a:r>
            <a:r>
              <a:rPr lang="sk-SK" dirty="0"/>
              <a:t> </a:t>
            </a:r>
            <a:r>
              <a:rPr lang="sk-SK" dirty="0" err="1"/>
              <a:t>vs</a:t>
            </a:r>
            <a:r>
              <a:rPr lang="sk-SK" dirty="0"/>
              <a:t>. </a:t>
            </a:r>
            <a:r>
              <a:rPr lang="sk-SK" dirty="0" err="1"/>
              <a:t>for</a:t>
            </a:r>
            <a:endParaRPr lang="sk-SK" dirty="0"/>
          </a:p>
        </p:txBody>
      </p:sp>
      <p:sp>
        <p:nvSpPr>
          <p:cNvPr id="9" name="Content Placeholder 8">
            <a:extLst>
              <a:ext uri="{FF2B5EF4-FFF2-40B4-BE49-F238E27FC236}">
                <a16:creationId xmlns:a16="http://schemas.microsoft.com/office/drawing/2014/main" id="{8A6581FA-29EE-4649-A84E-B46BA3AC989D}"/>
              </a:ext>
            </a:extLst>
          </p:cNvPr>
          <p:cNvSpPr>
            <a:spLocks noGrp="1"/>
          </p:cNvSpPr>
          <p:nvPr>
            <p:ph sz="half" idx="1"/>
          </p:nvPr>
        </p:nvSpPr>
        <p:spPr/>
        <p:txBody>
          <a:bodyPr/>
          <a:lstStyle/>
          <a:p>
            <a:r>
              <a:rPr lang="sk-SK" dirty="0"/>
              <a:t>[] -&gt; </a:t>
            </a:r>
            <a:r>
              <a:rPr lang="sk-SK" dirty="0" err="1"/>
              <a:t>item</a:t>
            </a:r>
            <a:endParaRPr lang="sk-SK" dirty="0"/>
          </a:p>
          <a:p>
            <a:r>
              <a:rPr lang="sk-SK" dirty="0" err="1"/>
              <a:t>Common</a:t>
            </a:r>
            <a:r>
              <a:rPr lang="sk-SK" dirty="0"/>
              <a:t> </a:t>
            </a:r>
            <a:r>
              <a:rPr lang="sk-SK" dirty="0" err="1"/>
              <a:t>usecases</a:t>
            </a:r>
            <a:r>
              <a:rPr lang="sk-SK" dirty="0"/>
              <a:t> </a:t>
            </a:r>
          </a:p>
          <a:p>
            <a:pPr lvl="1"/>
            <a:r>
              <a:rPr lang="sk-SK" dirty="0" err="1"/>
              <a:t>Hladame</a:t>
            </a:r>
            <a:r>
              <a:rPr lang="sk-SK" dirty="0"/>
              <a:t> </a:t>
            </a:r>
            <a:r>
              <a:rPr lang="sk-SK" dirty="0" err="1"/>
              <a:t>itemy</a:t>
            </a:r>
            <a:r>
              <a:rPr lang="sk-SK" dirty="0"/>
              <a:t> z nejakou </a:t>
            </a:r>
            <a:r>
              <a:rPr lang="sk-SK" dirty="0" err="1"/>
              <a:t>property</a:t>
            </a:r>
            <a:endParaRPr lang="sk-SK" dirty="0"/>
          </a:p>
          <a:p>
            <a:pPr lvl="1"/>
            <a:r>
              <a:rPr lang="sk-SK" dirty="0"/>
              <a:t>minima, </a:t>
            </a:r>
            <a:r>
              <a:rPr lang="sk-SK" dirty="0" err="1"/>
              <a:t>maximama</a:t>
            </a:r>
            <a:endParaRPr lang="sk-SK" dirty="0"/>
          </a:p>
          <a:p>
            <a:pPr lvl="1"/>
            <a:r>
              <a:rPr lang="sk-SK" dirty="0"/>
              <a:t>...</a:t>
            </a:r>
          </a:p>
          <a:p>
            <a:pPr lvl="1"/>
            <a:endParaRPr lang="sk-SK" dirty="0"/>
          </a:p>
        </p:txBody>
      </p:sp>
      <p:sp>
        <p:nvSpPr>
          <p:cNvPr id="10" name="Content Placeholder 9">
            <a:extLst>
              <a:ext uri="{FF2B5EF4-FFF2-40B4-BE49-F238E27FC236}">
                <a16:creationId xmlns:a16="http://schemas.microsoft.com/office/drawing/2014/main" id="{4737AD32-BDAF-1440-9911-3CE991E82F29}"/>
              </a:ext>
            </a:extLst>
          </p:cNvPr>
          <p:cNvSpPr>
            <a:spLocks noGrp="1"/>
          </p:cNvSpPr>
          <p:nvPr>
            <p:ph sz="half" idx="2"/>
          </p:nvPr>
        </p:nvSpPr>
        <p:spPr/>
        <p:txBody>
          <a:bodyPr/>
          <a:lstStyle/>
          <a:p>
            <a:endParaRPr lang="sk-SK"/>
          </a:p>
        </p:txBody>
      </p:sp>
      <p:pic>
        <p:nvPicPr>
          <p:cNvPr id="4" name="Picture 3">
            <a:extLst>
              <a:ext uri="{FF2B5EF4-FFF2-40B4-BE49-F238E27FC236}">
                <a16:creationId xmlns:a16="http://schemas.microsoft.com/office/drawing/2014/main" id="{6E095EFC-0BBA-4344-9116-26456A7AF7F9}"/>
              </a:ext>
            </a:extLst>
          </p:cNvPr>
          <p:cNvPicPr>
            <a:picLocks noChangeAspect="1"/>
          </p:cNvPicPr>
          <p:nvPr/>
        </p:nvPicPr>
        <p:blipFill>
          <a:blip r:embed="rId3"/>
          <a:stretch>
            <a:fillRect/>
          </a:stretch>
        </p:blipFill>
        <p:spPr>
          <a:xfrm>
            <a:off x="6157474" y="1347498"/>
            <a:ext cx="5257800" cy="2876756"/>
          </a:xfrm>
          <a:prstGeom prst="rect">
            <a:avLst/>
          </a:prstGeom>
        </p:spPr>
      </p:pic>
      <p:pic>
        <p:nvPicPr>
          <p:cNvPr id="8" name="Picture 7">
            <a:extLst>
              <a:ext uri="{FF2B5EF4-FFF2-40B4-BE49-F238E27FC236}">
                <a16:creationId xmlns:a16="http://schemas.microsoft.com/office/drawing/2014/main" id="{951B58D7-1762-5F49-9D33-185D923BED91}"/>
              </a:ext>
            </a:extLst>
          </p:cNvPr>
          <p:cNvPicPr>
            <a:picLocks noChangeAspect="1"/>
          </p:cNvPicPr>
          <p:nvPr/>
        </p:nvPicPr>
        <p:blipFill>
          <a:blip r:embed="rId4"/>
          <a:stretch>
            <a:fillRect/>
          </a:stretch>
        </p:blipFill>
        <p:spPr>
          <a:xfrm>
            <a:off x="6172200" y="4291722"/>
            <a:ext cx="5243074" cy="1885241"/>
          </a:xfrm>
          <a:prstGeom prst="rect">
            <a:avLst/>
          </a:prstGeom>
        </p:spPr>
      </p:pic>
      <p:sp>
        <p:nvSpPr>
          <p:cNvPr id="3" name="Rectangle 2">
            <a:extLst>
              <a:ext uri="{FF2B5EF4-FFF2-40B4-BE49-F238E27FC236}">
                <a16:creationId xmlns:a16="http://schemas.microsoft.com/office/drawing/2014/main" id="{C8186621-5EDC-F343-8895-7F4730DE3C09}"/>
              </a:ext>
            </a:extLst>
          </p:cNvPr>
          <p:cNvSpPr/>
          <p:nvPr/>
        </p:nvSpPr>
        <p:spPr>
          <a:xfrm>
            <a:off x="6096000" y="6496304"/>
            <a:ext cx="6096000" cy="246221"/>
          </a:xfrm>
          <a:prstGeom prst="rect">
            <a:avLst/>
          </a:prstGeom>
        </p:spPr>
        <p:txBody>
          <a:bodyPr>
            <a:spAutoFit/>
          </a:bodyPr>
          <a:lstStyle/>
          <a:p>
            <a:r>
              <a:rPr lang="sk-SK" sz="1000" dirty="0"/>
              <a:t>/</a:t>
            </a:r>
            <a:r>
              <a:rPr lang="sk-SK" sz="1000" dirty="0" err="1"/>
              <a:t>samples</a:t>
            </a:r>
            <a:r>
              <a:rPr lang="sk-SK" sz="1000" dirty="0"/>
              <a:t>/01-iteration-functions/05-find-vs-for.js</a:t>
            </a:r>
          </a:p>
        </p:txBody>
      </p:sp>
    </p:spTree>
    <p:extLst>
      <p:ext uri="{BB962C8B-B14F-4D97-AF65-F5344CB8AC3E}">
        <p14:creationId xmlns:p14="http://schemas.microsoft.com/office/powerpoint/2010/main" val="16018038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72E94-47CE-084A-8917-E872071116E1}"/>
              </a:ext>
            </a:extLst>
          </p:cNvPr>
          <p:cNvSpPr>
            <a:spLocks noGrp="1"/>
          </p:cNvSpPr>
          <p:nvPr>
            <p:ph type="title"/>
          </p:nvPr>
        </p:nvSpPr>
        <p:spPr/>
        <p:txBody>
          <a:bodyPr/>
          <a:lstStyle/>
          <a:p>
            <a:r>
              <a:rPr lang="en-GB" dirty="0" err="1"/>
              <a:t>Ako</a:t>
            </a:r>
            <a:r>
              <a:rPr lang="en-GB" dirty="0"/>
              <a:t> </a:t>
            </a:r>
            <a:r>
              <a:rPr lang="en-GB" dirty="0" err="1"/>
              <a:t>funguje</a:t>
            </a:r>
            <a:r>
              <a:rPr lang="en-GB" dirty="0"/>
              <a:t> </a:t>
            </a:r>
            <a:br>
              <a:rPr lang="en-GB" dirty="0"/>
            </a:br>
            <a:r>
              <a:rPr lang="en-GB" dirty="0"/>
              <a:t>reduce, </a:t>
            </a:r>
            <a:r>
              <a:rPr lang="en-GB" dirty="0" err="1"/>
              <a:t>reduceRight</a:t>
            </a:r>
            <a:endParaRPr lang="en-GB" dirty="0"/>
          </a:p>
        </p:txBody>
      </p:sp>
      <p:sp>
        <p:nvSpPr>
          <p:cNvPr id="3" name="Content Placeholder 2">
            <a:extLst>
              <a:ext uri="{FF2B5EF4-FFF2-40B4-BE49-F238E27FC236}">
                <a16:creationId xmlns:a16="http://schemas.microsoft.com/office/drawing/2014/main" id="{43144BEF-CA95-F640-8473-324E9DF3A661}"/>
              </a:ext>
            </a:extLst>
          </p:cNvPr>
          <p:cNvSpPr>
            <a:spLocks noGrp="1"/>
          </p:cNvSpPr>
          <p:nvPr>
            <p:ph sz="half" idx="1"/>
          </p:nvPr>
        </p:nvSpPr>
        <p:spPr>
          <a:xfrm>
            <a:off x="838200" y="1825625"/>
            <a:ext cx="5181600" cy="2043077"/>
          </a:xfrm>
        </p:spPr>
        <p:txBody>
          <a:bodyPr/>
          <a:lstStyle/>
          <a:p>
            <a:r>
              <a:rPr lang="sk-SK" err="1"/>
              <a:t>The</a:t>
            </a:r>
            <a:r>
              <a:rPr lang="sk-SK"/>
              <a:t> </a:t>
            </a:r>
            <a:r>
              <a:rPr lang="sk-SK" b="1" err="1"/>
              <a:t>reduce</a:t>
            </a:r>
            <a:r>
              <a:rPr lang="sk-SK" b="1"/>
              <a:t>()</a:t>
            </a:r>
            <a:r>
              <a:rPr lang="sk-SK"/>
              <a:t> </a:t>
            </a:r>
            <a:r>
              <a:rPr lang="sk-SK" err="1"/>
              <a:t>method</a:t>
            </a:r>
            <a:r>
              <a:rPr lang="sk-SK"/>
              <a:t> </a:t>
            </a:r>
            <a:r>
              <a:rPr lang="sk-SK" err="1"/>
              <a:t>executes</a:t>
            </a:r>
            <a:r>
              <a:rPr lang="sk-SK"/>
              <a:t> a </a:t>
            </a:r>
            <a:r>
              <a:rPr lang="sk-SK" b="1" err="1"/>
              <a:t>reducer</a:t>
            </a:r>
            <a:r>
              <a:rPr lang="sk-SK"/>
              <a:t> </a:t>
            </a:r>
            <a:r>
              <a:rPr lang="sk-SK" err="1"/>
              <a:t>function</a:t>
            </a:r>
            <a:r>
              <a:rPr lang="sk-SK"/>
              <a:t> (</a:t>
            </a:r>
            <a:r>
              <a:rPr lang="sk-SK" err="1"/>
              <a:t>that</a:t>
            </a:r>
            <a:r>
              <a:rPr lang="sk-SK"/>
              <a:t> </a:t>
            </a:r>
            <a:r>
              <a:rPr lang="sk-SK" err="1"/>
              <a:t>you</a:t>
            </a:r>
            <a:r>
              <a:rPr lang="sk-SK"/>
              <a:t> </a:t>
            </a:r>
            <a:r>
              <a:rPr lang="sk-SK" err="1"/>
              <a:t>provide</a:t>
            </a:r>
            <a:r>
              <a:rPr lang="sk-SK"/>
              <a:t>) on </a:t>
            </a:r>
            <a:r>
              <a:rPr lang="sk-SK" err="1"/>
              <a:t>each</a:t>
            </a:r>
            <a:r>
              <a:rPr lang="sk-SK"/>
              <a:t> </a:t>
            </a:r>
            <a:r>
              <a:rPr lang="sk-SK" err="1"/>
              <a:t>member</a:t>
            </a:r>
            <a:r>
              <a:rPr lang="sk-SK"/>
              <a:t> of </a:t>
            </a:r>
            <a:r>
              <a:rPr lang="sk-SK" err="1"/>
              <a:t>the</a:t>
            </a:r>
            <a:r>
              <a:rPr lang="sk-SK"/>
              <a:t> </a:t>
            </a:r>
            <a:r>
              <a:rPr lang="sk-SK" err="1"/>
              <a:t>array</a:t>
            </a:r>
            <a:r>
              <a:rPr lang="sk-SK"/>
              <a:t> </a:t>
            </a:r>
            <a:r>
              <a:rPr lang="sk-SK" err="1"/>
              <a:t>resulting</a:t>
            </a:r>
            <a:r>
              <a:rPr lang="sk-SK"/>
              <a:t> in a single output </a:t>
            </a:r>
            <a:r>
              <a:rPr lang="sk-SK" err="1"/>
              <a:t>value</a:t>
            </a:r>
            <a:r>
              <a:rPr lang="sk-SK"/>
              <a:t>. </a:t>
            </a:r>
            <a:r>
              <a:rPr lang="sk-SK" err="1"/>
              <a:t>but</a:t>
            </a:r>
            <a:r>
              <a:rPr lang="sk-SK"/>
              <a:t> .... </a:t>
            </a:r>
            <a:r>
              <a:rPr lang="sk-SK" err="1"/>
              <a:t>read</a:t>
            </a:r>
            <a:r>
              <a:rPr lang="sk-SK"/>
              <a:t> more ...</a:t>
            </a:r>
            <a:endParaRPr lang="en-GB"/>
          </a:p>
        </p:txBody>
      </p:sp>
      <p:pic>
        <p:nvPicPr>
          <p:cNvPr id="7" name="Picture 6">
            <a:extLst>
              <a:ext uri="{FF2B5EF4-FFF2-40B4-BE49-F238E27FC236}">
                <a16:creationId xmlns:a16="http://schemas.microsoft.com/office/drawing/2014/main" id="{AA9E4EB5-A3D1-6444-BAE2-4EC76FF27C75}"/>
              </a:ext>
            </a:extLst>
          </p:cNvPr>
          <p:cNvPicPr>
            <a:picLocks noChangeAspect="1"/>
          </p:cNvPicPr>
          <p:nvPr/>
        </p:nvPicPr>
        <p:blipFill>
          <a:blip r:embed="rId2"/>
          <a:stretch>
            <a:fillRect/>
          </a:stretch>
        </p:blipFill>
        <p:spPr>
          <a:xfrm>
            <a:off x="838200" y="3868702"/>
            <a:ext cx="5198791" cy="2223873"/>
          </a:xfrm>
          <a:prstGeom prst="rect">
            <a:avLst/>
          </a:prstGeom>
        </p:spPr>
      </p:pic>
      <p:sp>
        <p:nvSpPr>
          <p:cNvPr id="9" name="Right Arrow 8">
            <a:extLst>
              <a:ext uri="{FF2B5EF4-FFF2-40B4-BE49-F238E27FC236}">
                <a16:creationId xmlns:a16="http://schemas.microsoft.com/office/drawing/2014/main" id="{929851EF-0253-354B-BEF3-3639FE2E6712}"/>
              </a:ext>
            </a:extLst>
          </p:cNvPr>
          <p:cNvSpPr/>
          <p:nvPr/>
        </p:nvSpPr>
        <p:spPr>
          <a:xfrm>
            <a:off x="6503541" y="3346966"/>
            <a:ext cx="726829" cy="36143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ight Arrow 9">
            <a:extLst>
              <a:ext uri="{FF2B5EF4-FFF2-40B4-BE49-F238E27FC236}">
                <a16:creationId xmlns:a16="http://schemas.microsoft.com/office/drawing/2014/main" id="{460B4839-A9D4-B94D-BC94-3D4BB472AC1B}"/>
              </a:ext>
            </a:extLst>
          </p:cNvPr>
          <p:cNvSpPr/>
          <p:nvPr/>
        </p:nvSpPr>
        <p:spPr>
          <a:xfrm>
            <a:off x="6503541" y="5911860"/>
            <a:ext cx="726829" cy="36143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ight Arrow 10">
            <a:extLst>
              <a:ext uri="{FF2B5EF4-FFF2-40B4-BE49-F238E27FC236}">
                <a16:creationId xmlns:a16="http://schemas.microsoft.com/office/drawing/2014/main" id="{5FBF4AD8-3425-FA44-AE64-44BE85055A33}"/>
              </a:ext>
            </a:extLst>
          </p:cNvPr>
          <p:cNvSpPr/>
          <p:nvPr/>
        </p:nvSpPr>
        <p:spPr>
          <a:xfrm>
            <a:off x="6512599" y="1577442"/>
            <a:ext cx="726829" cy="36143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ight Arrow 11">
            <a:extLst>
              <a:ext uri="{FF2B5EF4-FFF2-40B4-BE49-F238E27FC236}">
                <a16:creationId xmlns:a16="http://schemas.microsoft.com/office/drawing/2014/main" id="{2F865FEC-AE34-3E47-8107-0DBA12E629ED}"/>
              </a:ext>
            </a:extLst>
          </p:cNvPr>
          <p:cNvSpPr/>
          <p:nvPr/>
        </p:nvSpPr>
        <p:spPr>
          <a:xfrm>
            <a:off x="6542959" y="230188"/>
            <a:ext cx="726829" cy="36143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Picture 12">
            <a:extLst>
              <a:ext uri="{FF2B5EF4-FFF2-40B4-BE49-F238E27FC236}">
                <a16:creationId xmlns:a16="http://schemas.microsoft.com/office/drawing/2014/main" id="{92F5B0F0-6A1C-2942-BBD9-CF893C308360}"/>
              </a:ext>
            </a:extLst>
          </p:cNvPr>
          <p:cNvPicPr>
            <a:picLocks noChangeAspect="1"/>
          </p:cNvPicPr>
          <p:nvPr/>
        </p:nvPicPr>
        <p:blipFill>
          <a:blip r:embed="rId3"/>
          <a:stretch>
            <a:fillRect/>
          </a:stretch>
        </p:blipFill>
        <p:spPr>
          <a:xfrm>
            <a:off x="7424980" y="0"/>
            <a:ext cx="4118917" cy="6616557"/>
          </a:xfrm>
          <a:prstGeom prst="rect">
            <a:avLst/>
          </a:prstGeom>
        </p:spPr>
      </p:pic>
    </p:spTree>
    <p:extLst>
      <p:ext uri="{BB962C8B-B14F-4D97-AF65-F5344CB8AC3E}">
        <p14:creationId xmlns:p14="http://schemas.microsoft.com/office/powerpoint/2010/main" val="3025656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A9047-DA72-8143-8C45-40C85B6604B7}"/>
              </a:ext>
            </a:extLst>
          </p:cNvPr>
          <p:cNvSpPr>
            <a:spLocks noGrp="1"/>
          </p:cNvSpPr>
          <p:nvPr>
            <p:ph type="title"/>
          </p:nvPr>
        </p:nvSpPr>
        <p:spPr/>
        <p:txBody>
          <a:bodyPr/>
          <a:lstStyle/>
          <a:p>
            <a:r>
              <a:rPr lang="sk-SK" dirty="0" err="1"/>
              <a:t>Reduce</a:t>
            </a:r>
            <a:r>
              <a:rPr lang="sk-SK" dirty="0"/>
              <a:t> – načo sa používa</a:t>
            </a:r>
          </a:p>
        </p:txBody>
      </p:sp>
      <p:sp>
        <p:nvSpPr>
          <p:cNvPr id="3" name="Content Placeholder 2">
            <a:extLst>
              <a:ext uri="{FF2B5EF4-FFF2-40B4-BE49-F238E27FC236}">
                <a16:creationId xmlns:a16="http://schemas.microsoft.com/office/drawing/2014/main" id="{F1C4D902-9D11-CE42-A455-E618B14F81E4}"/>
              </a:ext>
            </a:extLst>
          </p:cNvPr>
          <p:cNvSpPr>
            <a:spLocks noGrp="1"/>
          </p:cNvSpPr>
          <p:nvPr>
            <p:ph sz="half" idx="1"/>
          </p:nvPr>
        </p:nvSpPr>
        <p:spPr/>
        <p:txBody>
          <a:bodyPr>
            <a:normAutofit fontScale="70000" lnSpcReduction="20000"/>
          </a:bodyPr>
          <a:lstStyle/>
          <a:p>
            <a:r>
              <a:rPr lang="sk-SK" dirty="0"/>
              <a:t>[] -&gt; </a:t>
            </a:r>
            <a:r>
              <a:rPr lang="sk-SK" dirty="0" err="1"/>
              <a:t>anything</a:t>
            </a:r>
            <a:endParaRPr lang="sk-SK" dirty="0"/>
          </a:p>
          <a:p>
            <a:r>
              <a:rPr lang="sk-SK" dirty="0" err="1"/>
              <a:t>Transform</a:t>
            </a:r>
            <a:r>
              <a:rPr lang="sk-SK" dirty="0"/>
              <a:t> [] to </a:t>
            </a:r>
            <a:r>
              <a:rPr lang="sk-SK" dirty="0" err="1"/>
              <a:t>number</a:t>
            </a:r>
            <a:endParaRPr lang="sk-SK" dirty="0"/>
          </a:p>
          <a:p>
            <a:pPr lvl="1"/>
            <a:r>
              <a:rPr lang="sk-SK" dirty="0" err="1"/>
              <a:t>sum</a:t>
            </a:r>
            <a:r>
              <a:rPr lang="sk-SK" dirty="0"/>
              <a:t>, </a:t>
            </a:r>
            <a:r>
              <a:rPr lang="sk-SK" dirty="0" err="1"/>
              <a:t>avg</a:t>
            </a:r>
            <a:r>
              <a:rPr lang="sk-SK" dirty="0"/>
              <a:t>,...</a:t>
            </a:r>
          </a:p>
          <a:p>
            <a:r>
              <a:rPr lang="sk-SK" dirty="0" err="1"/>
              <a:t>Transform</a:t>
            </a:r>
            <a:r>
              <a:rPr lang="sk-SK" dirty="0"/>
              <a:t> [] to {}</a:t>
            </a:r>
          </a:p>
          <a:p>
            <a:pPr lvl="1"/>
            <a:r>
              <a:rPr lang="sk-SK" dirty="0"/>
              <a:t>To </a:t>
            </a:r>
            <a:r>
              <a:rPr lang="sk-SK" dirty="0" err="1"/>
              <a:t>restructure</a:t>
            </a:r>
            <a:r>
              <a:rPr lang="sk-SK" dirty="0"/>
              <a:t> </a:t>
            </a:r>
            <a:r>
              <a:rPr lang="sk-SK" dirty="0" err="1"/>
              <a:t>things</a:t>
            </a:r>
            <a:endParaRPr lang="sk-SK" dirty="0"/>
          </a:p>
          <a:p>
            <a:pPr lvl="1"/>
            <a:r>
              <a:rPr lang="sk-SK" dirty="0"/>
              <a:t>To </a:t>
            </a:r>
            <a:r>
              <a:rPr lang="sk-SK" dirty="0" err="1"/>
              <a:t>create</a:t>
            </a:r>
            <a:r>
              <a:rPr lang="sk-SK" dirty="0"/>
              <a:t> </a:t>
            </a:r>
            <a:r>
              <a:rPr lang="sk-SK" dirty="0" err="1"/>
              <a:t>groups</a:t>
            </a:r>
            <a:endParaRPr lang="sk-SK" dirty="0"/>
          </a:p>
          <a:p>
            <a:r>
              <a:rPr lang="sk-SK" dirty="0" err="1"/>
              <a:t>Transform</a:t>
            </a:r>
            <a:r>
              <a:rPr lang="sk-SK" dirty="0"/>
              <a:t> [] to </a:t>
            </a:r>
            <a:r>
              <a:rPr lang="sk-SK" dirty="0" err="1"/>
              <a:t>Map</a:t>
            </a:r>
            <a:endParaRPr lang="sk-SK" dirty="0"/>
          </a:p>
          <a:p>
            <a:pPr lvl="1"/>
            <a:r>
              <a:rPr lang="sk-SK" dirty="0"/>
              <a:t>To </a:t>
            </a:r>
            <a:r>
              <a:rPr lang="sk-SK" dirty="0" err="1"/>
              <a:t>create</a:t>
            </a:r>
            <a:r>
              <a:rPr lang="sk-SK" dirty="0"/>
              <a:t> </a:t>
            </a:r>
            <a:r>
              <a:rPr lang="sk-SK" dirty="0" err="1"/>
              <a:t>groups</a:t>
            </a:r>
            <a:r>
              <a:rPr lang="sk-SK" dirty="0"/>
              <a:t>/</a:t>
            </a:r>
            <a:r>
              <a:rPr lang="sk-SK" dirty="0" err="1"/>
              <a:t>counts</a:t>
            </a:r>
            <a:endParaRPr lang="sk-SK" dirty="0"/>
          </a:p>
          <a:p>
            <a:r>
              <a:rPr lang="sk-SK" dirty="0" err="1"/>
              <a:t>Transform</a:t>
            </a:r>
            <a:r>
              <a:rPr lang="sk-SK" dirty="0"/>
              <a:t> [] to Set</a:t>
            </a:r>
          </a:p>
          <a:p>
            <a:pPr lvl="1"/>
            <a:r>
              <a:rPr lang="sk-SK" dirty="0"/>
              <a:t>To </a:t>
            </a:r>
            <a:r>
              <a:rPr lang="sk-SK" dirty="0" err="1"/>
              <a:t>create</a:t>
            </a:r>
            <a:r>
              <a:rPr lang="sk-SK" dirty="0"/>
              <a:t> </a:t>
            </a:r>
            <a:r>
              <a:rPr lang="sk-SK" dirty="0" err="1"/>
              <a:t>unique</a:t>
            </a:r>
            <a:r>
              <a:rPr lang="sk-SK" dirty="0"/>
              <a:t> </a:t>
            </a:r>
            <a:r>
              <a:rPr lang="sk-SK" dirty="0" err="1"/>
              <a:t>items</a:t>
            </a:r>
            <a:endParaRPr lang="sk-SK" dirty="0"/>
          </a:p>
          <a:p>
            <a:r>
              <a:rPr lang="sk-SK" dirty="0" err="1"/>
              <a:t>Transform</a:t>
            </a:r>
            <a:r>
              <a:rPr lang="sk-SK" dirty="0"/>
              <a:t> [] to []</a:t>
            </a:r>
          </a:p>
          <a:p>
            <a:pPr lvl="1"/>
            <a:r>
              <a:rPr lang="sk-SK" dirty="0"/>
              <a:t>„</a:t>
            </a:r>
            <a:r>
              <a:rPr lang="sk-SK" dirty="0" err="1"/>
              <a:t>optimized</a:t>
            </a:r>
            <a:r>
              <a:rPr lang="sk-SK" dirty="0"/>
              <a:t>“ filter/</a:t>
            </a:r>
            <a:r>
              <a:rPr lang="sk-SK" dirty="0" err="1"/>
              <a:t>map</a:t>
            </a:r>
            <a:r>
              <a:rPr lang="sk-SK" dirty="0"/>
              <a:t> </a:t>
            </a:r>
            <a:r>
              <a:rPr lang="sk-SK" dirty="0" err="1"/>
              <a:t>operations</a:t>
            </a:r>
            <a:endParaRPr lang="sk-SK" dirty="0"/>
          </a:p>
          <a:p>
            <a:pPr lvl="1"/>
            <a:r>
              <a:rPr lang="sk-SK" dirty="0"/>
              <a:t>.</a:t>
            </a:r>
          </a:p>
          <a:p>
            <a:r>
              <a:rPr lang="sk-SK" dirty="0" err="1"/>
              <a:t>Transform</a:t>
            </a:r>
            <a:r>
              <a:rPr lang="sk-SK" dirty="0"/>
              <a:t> [] to </a:t>
            </a:r>
            <a:r>
              <a:rPr lang="sk-SK" dirty="0" err="1"/>
              <a:t>several</a:t>
            </a:r>
            <a:r>
              <a:rPr lang="sk-SK" dirty="0"/>
              <a:t> [] [] [] </a:t>
            </a:r>
            <a:r>
              <a:rPr lang="sk-SK" dirty="0" err="1"/>
              <a:t>arrays</a:t>
            </a:r>
            <a:endParaRPr lang="sk-SK" dirty="0"/>
          </a:p>
          <a:p>
            <a:pPr lvl="1"/>
            <a:r>
              <a:rPr lang="sk-SK" dirty="0" err="1"/>
              <a:t>Split</a:t>
            </a:r>
            <a:r>
              <a:rPr lang="sk-SK" dirty="0"/>
              <a:t> </a:t>
            </a:r>
            <a:r>
              <a:rPr lang="sk-SK" dirty="0" err="1"/>
              <a:t>data</a:t>
            </a:r>
            <a:r>
              <a:rPr lang="sk-SK" dirty="0"/>
              <a:t> to </a:t>
            </a:r>
            <a:r>
              <a:rPr lang="sk-SK" dirty="0" err="1"/>
              <a:t>groups</a:t>
            </a:r>
            <a:endParaRPr lang="sk-SK" dirty="0"/>
          </a:p>
          <a:p>
            <a:pPr lvl="1"/>
            <a:endParaRPr lang="sk-SK" dirty="0"/>
          </a:p>
          <a:p>
            <a:pPr lvl="1"/>
            <a:endParaRPr lang="sk-SK" dirty="0"/>
          </a:p>
          <a:p>
            <a:endParaRPr lang="sk-SK" dirty="0"/>
          </a:p>
        </p:txBody>
      </p:sp>
      <p:sp>
        <p:nvSpPr>
          <p:cNvPr id="4" name="Content Placeholder 3">
            <a:extLst>
              <a:ext uri="{FF2B5EF4-FFF2-40B4-BE49-F238E27FC236}">
                <a16:creationId xmlns:a16="http://schemas.microsoft.com/office/drawing/2014/main" id="{C79A76B2-66A9-4B4A-A69F-BB61B8397C7E}"/>
              </a:ext>
            </a:extLst>
          </p:cNvPr>
          <p:cNvSpPr>
            <a:spLocks noGrp="1"/>
          </p:cNvSpPr>
          <p:nvPr>
            <p:ph sz="half" idx="2"/>
          </p:nvPr>
        </p:nvSpPr>
        <p:spPr>
          <a:xfrm>
            <a:off x="5708342" y="1825625"/>
            <a:ext cx="5645458" cy="4351338"/>
          </a:xfrm>
        </p:spPr>
        <p:txBody>
          <a:bodyPr>
            <a:normAutofit fontScale="70000" lnSpcReduction="20000"/>
          </a:bodyPr>
          <a:lstStyle/>
          <a:p>
            <a:r>
              <a:rPr lang="sk-SK" sz="2300" dirty="0" err="1"/>
              <a:t>samples</a:t>
            </a:r>
            <a:r>
              <a:rPr lang="sk-SK" sz="2300" dirty="0"/>
              <a:t>/01-iteration-functions/06a-reduce-number.js</a:t>
            </a:r>
          </a:p>
          <a:p>
            <a:r>
              <a:rPr lang="sk-SK" sz="2300" dirty="0" err="1"/>
              <a:t>samples</a:t>
            </a:r>
            <a:r>
              <a:rPr lang="sk-SK" sz="2300" dirty="0"/>
              <a:t>/01-iteration-functions/06b-reduce-object.js</a:t>
            </a:r>
          </a:p>
          <a:p>
            <a:r>
              <a:rPr lang="sk-SK" sz="2300" dirty="0" err="1"/>
              <a:t>samples</a:t>
            </a:r>
            <a:r>
              <a:rPr lang="sk-SK" sz="2300" dirty="0"/>
              <a:t>/01-iteration-functions/06c-reduce-map.js</a:t>
            </a:r>
          </a:p>
          <a:p>
            <a:r>
              <a:rPr lang="sk-SK" sz="2300" dirty="0" err="1"/>
              <a:t>samples</a:t>
            </a:r>
            <a:r>
              <a:rPr lang="sk-SK" sz="2300" dirty="0"/>
              <a:t>/01-iteration-functions/06d-reduce-set.js</a:t>
            </a:r>
          </a:p>
          <a:p>
            <a:r>
              <a:rPr lang="sk-SK" sz="2300" dirty="0" err="1"/>
              <a:t>samples</a:t>
            </a:r>
            <a:r>
              <a:rPr lang="sk-SK" sz="2300" dirty="0"/>
              <a:t>/01-iteration-functions/06e-reduce-array.js</a:t>
            </a:r>
          </a:p>
          <a:p>
            <a:r>
              <a:rPr lang="sk-SK" sz="2300" dirty="0" err="1"/>
              <a:t>samples</a:t>
            </a:r>
            <a:r>
              <a:rPr lang="sk-SK" sz="2300" dirty="0"/>
              <a:t>/01-iteration-functions/06f-reduce-arrays.js</a:t>
            </a:r>
          </a:p>
          <a:p>
            <a:r>
              <a:rPr lang="sk-SK" dirty="0"/>
              <a:t>....</a:t>
            </a:r>
          </a:p>
          <a:p>
            <a:r>
              <a:rPr lang="sk-SK" dirty="0"/>
              <a:t>TODO: </a:t>
            </a:r>
            <a:r>
              <a:rPr lang="sk-SK" dirty="0" err="1"/>
              <a:t>vecsina</a:t>
            </a:r>
            <a:r>
              <a:rPr lang="sk-SK" dirty="0"/>
              <a:t> je </a:t>
            </a:r>
            <a:r>
              <a:rPr lang="sk-SK" dirty="0" err="1"/>
              <a:t>nedokoncenych</a:t>
            </a:r>
            <a:r>
              <a:rPr lang="sk-SK" dirty="0"/>
              <a:t>, mate to ako </a:t>
            </a:r>
            <a:r>
              <a:rPr lang="sk-SK" dirty="0" err="1"/>
              <a:t>samostudium</a:t>
            </a:r>
            <a:r>
              <a:rPr lang="sk-SK" dirty="0"/>
              <a:t> </a:t>
            </a:r>
            <a:r>
              <a:rPr lang="sk-SK" dirty="0" err="1"/>
              <a:t>skusit</a:t>
            </a:r>
            <a:r>
              <a:rPr lang="sk-SK" dirty="0"/>
              <a:t> si to </a:t>
            </a:r>
            <a:r>
              <a:rPr lang="sk-SK" dirty="0" err="1"/>
              <a:t>napisat</a:t>
            </a:r>
            <a:r>
              <a:rPr lang="sk-SK" dirty="0"/>
              <a:t>, </a:t>
            </a:r>
            <a:r>
              <a:rPr lang="sk-SK" dirty="0" err="1"/>
              <a:t>pohladat</a:t>
            </a:r>
            <a:r>
              <a:rPr lang="sk-SK" dirty="0"/>
              <a:t> </a:t>
            </a:r>
            <a:r>
              <a:rPr lang="sk-SK" dirty="0" err="1"/>
              <a:t>priklady</a:t>
            </a:r>
            <a:r>
              <a:rPr lang="sk-SK" dirty="0"/>
              <a:t> na </a:t>
            </a:r>
            <a:r>
              <a:rPr lang="sk-SK" dirty="0" err="1"/>
              <a:t>githube</a:t>
            </a:r>
            <a:r>
              <a:rPr lang="sk-SK" dirty="0"/>
              <a:t> a na nete </a:t>
            </a:r>
            <a:r>
              <a:rPr lang="sk-SK" dirty="0" err="1"/>
              <a:t>atd</a:t>
            </a:r>
            <a:r>
              <a:rPr lang="sk-SK" dirty="0"/>
              <a:t>....</a:t>
            </a:r>
          </a:p>
        </p:txBody>
      </p:sp>
      <p:sp>
        <p:nvSpPr>
          <p:cNvPr id="5" name="Rectangle 4">
            <a:extLst>
              <a:ext uri="{FF2B5EF4-FFF2-40B4-BE49-F238E27FC236}">
                <a16:creationId xmlns:a16="http://schemas.microsoft.com/office/drawing/2014/main" id="{2DEC08CA-CD23-C04A-A238-62EDCAEEBEDE}"/>
              </a:ext>
            </a:extLst>
          </p:cNvPr>
          <p:cNvSpPr/>
          <p:nvPr/>
        </p:nvSpPr>
        <p:spPr>
          <a:xfrm>
            <a:off x="838200" y="6311900"/>
            <a:ext cx="8474476" cy="276999"/>
          </a:xfrm>
          <a:prstGeom prst="rect">
            <a:avLst/>
          </a:prstGeom>
        </p:spPr>
        <p:txBody>
          <a:bodyPr wrap="square">
            <a:spAutoFit/>
          </a:bodyPr>
          <a:lstStyle/>
          <a:p>
            <a:r>
              <a:rPr lang="sk-SK" sz="1200" dirty="0">
                <a:hlinkClick r:id="rId2"/>
              </a:rPr>
              <a:t>https://developer.mozilla.org/en-US/docs/Web/JavaScript/Reference/Global_Objects/Array/reduce</a:t>
            </a:r>
            <a:endParaRPr lang="sk-SK" sz="1200" dirty="0"/>
          </a:p>
        </p:txBody>
      </p:sp>
    </p:spTree>
    <p:extLst>
      <p:ext uri="{BB962C8B-B14F-4D97-AF65-F5344CB8AC3E}">
        <p14:creationId xmlns:p14="http://schemas.microsoft.com/office/powerpoint/2010/main" val="42088324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A9047-DA72-8143-8C45-40C85B6604B7}"/>
              </a:ext>
            </a:extLst>
          </p:cNvPr>
          <p:cNvSpPr>
            <a:spLocks noGrp="1"/>
          </p:cNvSpPr>
          <p:nvPr>
            <p:ph type="title"/>
          </p:nvPr>
        </p:nvSpPr>
        <p:spPr/>
        <p:txBody>
          <a:bodyPr/>
          <a:lstStyle/>
          <a:p>
            <a:r>
              <a:rPr lang="sk-SK" dirty="0" err="1"/>
              <a:t>Reduce</a:t>
            </a:r>
            <a:r>
              <a:rPr lang="sk-SK" dirty="0"/>
              <a:t> – </a:t>
            </a:r>
            <a:r>
              <a:rPr lang="sk-SK" dirty="0" err="1"/>
              <a:t>common</a:t>
            </a:r>
            <a:r>
              <a:rPr lang="sk-SK" dirty="0"/>
              <a:t> </a:t>
            </a:r>
            <a:r>
              <a:rPr lang="sk-SK" dirty="0" err="1"/>
              <a:t>usecases</a:t>
            </a:r>
            <a:endParaRPr lang="sk-SK" dirty="0"/>
          </a:p>
        </p:txBody>
      </p:sp>
      <p:sp>
        <p:nvSpPr>
          <p:cNvPr id="3" name="Content Placeholder 2">
            <a:extLst>
              <a:ext uri="{FF2B5EF4-FFF2-40B4-BE49-F238E27FC236}">
                <a16:creationId xmlns:a16="http://schemas.microsoft.com/office/drawing/2014/main" id="{F1C4D902-9D11-CE42-A455-E618B14F81E4}"/>
              </a:ext>
            </a:extLst>
          </p:cNvPr>
          <p:cNvSpPr>
            <a:spLocks noGrp="1"/>
          </p:cNvSpPr>
          <p:nvPr>
            <p:ph sz="half" idx="1"/>
          </p:nvPr>
        </p:nvSpPr>
        <p:spPr/>
        <p:txBody>
          <a:bodyPr>
            <a:normAutofit/>
          </a:bodyPr>
          <a:lstStyle/>
          <a:p>
            <a:r>
              <a:rPr lang="sk-SK" b="1" dirty="0" err="1"/>
              <a:t>Transform</a:t>
            </a:r>
            <a:r>
              <a:rPr lang="sk-SK" b="1" dirty="0"/>
              <a:t> [] to </a:t>
            </a:r>
            <a:r>
              <a:rPr lang="sk-SK" b="1" dirty="0" err="1"/>
              <a:t>Map</a:t>
            </a:r>
            <a:endParaRPr lang="sk-SK" b="1" dirty="0"/>
          </a:p>
          <a:p>
            <a:pPr lvl="1"/>
            <a:r>
              <a:rPr lang="sk-SK" b="1" dirty="0"/>
              <a:t>To </a:t>
            </a:r>
            <a:r>
              <a:rPr lang="sk-SK" b="1" dirty="0" err="1"/>
              <a:t>create</a:t>
            </a:r>
            <a:r>
              <a:rPr lang="sk-SK" b="1" dirty="0"/>
              <a:t> </a:t>
            </a:r>
            <a:r>
              <a:rPr lang="sk-SK" b="1" dirty="0" err="1"/>
              <a:t>groups</a:t>
            </a:r>
            <a:r>
              <a:rPr lang="sk-SK" b="1" dirty="0"/>
              <a:t>/</a:t>
            </a:r>
            <a:r>
              <a:rPr lang="sk-SK" b="1" dirty="0" err="1"/>
              <a:t>counts</a:t>
            </a:r>
            <a:endParaRPr lang="sk-SK" b="1" dirty="0"/>
          </a:p>
          <a:p>
            <a:pPr lvl="1"/>
            <a:endParaRPr lang="sk-SK" b="1" dirty="0"/>
          </a:p>
          <a:p>
            <a:endParaRPr lang="sk-SK" b="1" dirty="0"/>
          </a:p>
          <a:p>
            <a:endParaRPr lang="sk-SK" b="1" dirty="0"/>
          </a:p>
          <a:p>
            <a:r>
              <a:rPr lang="sk-SK" b="1" dirty="0"/>
              <a:t>Pozrite si </a:t>
            </a:r>
            <a:r>
              <a:rPr lang="sk-SK" b="1" dirty="0" err="1"/>
              <a:t>zdrojáky</a:t>
            </a:r>
            <a:r>
              <a:rPr lang="sk-SK" b="1" dirty="0"/>
              <a:t>  a komentáre v 08-prednaska/</a:t>
            </a:r>
            <a:r>
              <a:rPr lang="sk-SK" b="1" dirty="0" err="1"/>
              <a:t>samples</a:t>
            </a:r>
            <a:r>
              <a:rPr lang="sk-SK" b="1" dirty="0"/>
              <a:t>/01-iteration-functions/06c-reduce-map.js </a:t>
            </a:r>
          </a:p>
          <a:p>
            <a:pPr lvl="1"/>
            <a:endParaRPr lang="sk-SK" dirty="0"/>
          </a:p>
          <a:p>
            <a:pPr lvl="1"/>
            <a:endParaRPr lang="sk-SK" dirty="0"/>
          </a:p>
          <a:p>
            <a:endParaRPr lang="sk-SK" dirty="0"/>
          </a:p>
        </p:txBody>
      </p:sp>
      <p:sp>
        <p:nvSpPr>
          <p:cNvPr id="5" name="Rectangle 4">
            <a:extLst>
              <a:ext uri="{FF2B5EF4-FFF2-40B4-BE49-F238E27FC236}">
                <a16:creationId xmlns:a16="http://schemas.microsoft.com/office/drawing/2014/main" id="{2DEC08CA-CD23-C04A-A238-62EDCAEEBEDE}"/>
              </a:ext>
            </a:extLst>
          </p:cNvPr>
          <p:cNvSpPr/>
          <p:nvPr/>
        </p:nvSpPr>
        <p:spPr>
          <a:xfrm>
            <a:off x="838200" y="6311900"/>
            <a:ext cx="8474476" cy="276999"/>
          </a:xfrm>
          <a:prstGeom prst="rect">
            <a:avLst/>
          </a:prstGeom>
        </p:spPr>
        <p:txBody>
          <a:bodyPr wrap="square">
            <a:spAutoFit/>
          </a:bodyPr>
          <a:lstStyle/>
          <a:p>
            <a:r>
              <a:rPr lang="sk-SK" sz="1200" dirty="0">
                <a:hlinkClick r:id="rId2"/>
              </a:rPr>
              <a:t>https://developer.mozilla.org/en-US/docs/Web/JavaScript/Reference/Global_Objects/Array/reduce</a:t>
            </a:r>
            <a:endParaRPr lang="sk-SK" sz="1200" dirty="0"/>
          </a:p>
        </p:txBody>
      </p:sp>
      <p:pic>
        <p:nvPicPr>
          <p:cNvPr id="8" name="Picture 7">
            <a:extLst>
              <a:ext uri="{FF2B5EF4-FFF2-40B4-BE49-F238E27FC236}">
                <a16:creationId xmlns:a16="http://schemas.microsoft.com/office/drawing/2014/main" id="{9A2074AE-3BE2-F64C-B99E-C48E5680C97B}"/>
              </a:ext>
            </a:extLst>
          </p:cNvPr>
          <p:cNvPicPr>
            <a:picLocks noChangeAspect="1"/>
          </p:cNvPicPr>
          <p:nvPr/>
        </p:nvPicPr>
        <p:blipFill>
          <a:blip r:embed="rId3"/>
          <a:stretch>
            <a:fillRect/>
          </a:stretch>
        </p:blipFill>
        <p:spPr>
          <a:xfrm>
            <a:off x="6960002" y="1375020"/>
            <a:ext cx="4705348" cy="4869412"/>
          </a:xfrm>
          <a:prstGeom prst="rect">
            <a:avLst/>
          </a:prstGeom>
        </p:spPr>
      </p:pic>
      <p:grpSp>
        <p:nvGrpSpPr>
          <p:cNvPr id="12" name="Group 11">
            <a:extLst>
              <a:ext uri="{FF2B5EF4-FFF2-40B4-BE49-F238E27FC236}">
                <a16:creationId xmlns:a16="http://schemas.microsoft.com/office/drawing/2014/main" id="{46F6EEF4-7A6F-394D-B7C6-3A2E4EC52243}"/>
              </a:ext>
            </a:extLst>
          </p:cNvPr>
          <p:cNvGrpSpPr/>
          <p:nvPr/>
        </p:nvGrpSpPr>
        <p:grpSpPr>
          <a:xfrm>
            <a:off x="10571480" y="2683014"/>
            <a:ext cx="301680" cy="594720"/>
            <a:chOff x="10571480" y="2683014"/>
            <a:chExt cx="301680" cy="594720"/>
          </a:xfrm>
        </p:grpSpPr>
        <mc:AlternateContent xmlns:mc="http://schemas.openxmlformats.org/markup-compatibility/2006" xmlns:p14="http://schemas.microsoft.com/office/powerpoint/2010/main">
          <mc:Choice Requires="p14">
            <p:contentPart p14:bwMode="auto" r:id="rId4">
              <p14:nvContentPartPr>
                <p14:cNvPr id="10" name="Ink 9">
                  <a:extLst>
                    <a:ext uri="{FF2B5EF4-FFF2-40B4-BE49-F238E27FC236}">
                      <a16:creationId xmlns:a16="http://schemas.microsoft.com/office/drawing/2014/main" id="{B0A8520A-3702-904C-9DD7-7B9A97B4682B}"/>
                    </a:ext>
                  </a:extLst>
                </p14:cNvPr>
                <p14:cNvContentPartPr/>
                <p14:nvPr/>
              </p14:nvContentPartPr>
              <p14:xfrm>
                <a:off x="10571480" y="2683014"/>
                <a:ext cx="301680" cy="446400"/>
              </p14:xfrm>
            </p:contentPart>
          </mc:Choice>
          <mc:Fallback xmlns="">
            <p:pic>
              <p:nvPicPr>
                <p:cNvPr id="10" name="Ink 9">
                  <a:extLst>
                    <a:ext uri="{FF2B5EF4-FFF2-40B4-BE49-F238E27FC236}">
                      <a16:creationId xmlns:a16="http://schemas.microsoft.com/office/drawing/2014/main" id="{B0A8520A-3702-904C-9DD7-7B9A97B4682B}"/>
                    </a:ext>
                  </a:extLst>
                </p:cNvPr>
                <p:cNvPicPr/>
                <p:nvPr/>
              </p:nvPicPr>
              <p:blipFill>
                <a:blip r:embed="rId5"/>
                <a:stretch>
                  <a:fillRect/>
                </a:stretch>
              </p:blipFill>
              <p:spPr>
                <a:xfrm>
                  <a:off x="10562840" y="2674014"/>
                  <a:ext cx="319320" cy="4640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1" name="Ink 10">
                  <a:extLst>
                    <a:ext uri="{FF2B5EF4-FFF2-40B4-BE49-F238E27FC236}">
                      <a16:creationId xmlns:a16="http://schemas.microsoft.com/office/drawing/2014/main" id="{48339BF3-945C-A04D-9461-39CD5D455F88}"/>
                    </a:ext>
                  </a:extLst>
                </p14:cNvPr>
                <p14:cNvContentPartPr/>
                <p14:nvPr/>
              </p14:nvContentPartPr>
              <p14:xfrm>
                <a:off x="10719800" y="3194214"/>
                <a:ext cx="64080" cy="83520"/>
              </p14:xfrm>
            </p:contentPart>
          </mc:Choice>
          <mc:Fallback xmlns="">
            <p:pic>
              <p:nvPicPr>
                <p:cNvPr id="11" name="Ink 10">
                  <a:extLst>
                    <a:ext uri="{FF2B5EF4-FFF2-40B4-BE49-F238E27FC236}">
                      <a16:creationId xmlns:a16="http://schemas.microsoft.com/office/drawing/2014/main" id="{48339BF3-945C-A04D-9461-39CD5D455F88}"/>
                    </a:ext>
                  </a:extLst>
                </p:cNvPr>
                <p:cNvPicPr/>
                <p:nvPr/>
              </p:nvPicPr>
              <p:blipFill>
                <a:blip r:embed="rId7"/>
                <a:stretch>
                  <a:fillRect/>
                </a:stretch>
              </p:blipFill>
              <p:spPr>
                <a:xfrm>
                  <a:off x="10710800" y="3185574"/>
                  <a:ext cx="81720" cy="101160"/>
                </a:xfrm>
                <a:prstGeom prst="rect">
                  <a:avLst/>
                </a:prstGeom>
              </p:spPr>
            </p:pic>
          </mc:Fallback>
        </mc:AlternateContent>
      </p:grpSp>
      <p:grpSp>
        <p:nvGrpSpPr>
          <p:cNvPr id="18" name="Group 17">
            <a:extLst>
              <a:ext uri="{FF2B5EF4-FFF2-40B4-BE49-F238E27FC236}">
                <a16:creationId xmlns:a16="http://schemas.microsoft.com/office/drawing/2014/main" id="{004AD192-EF0B-514E-A74A-3851AC643C62}"/>
              </a:ext>
            </a:extLst>
          </p:cNvPr>
          <p:cNvGrpSpPr/>
          <p:nvPr/>
        </p:nvGrpSpPr>
        <p:grpSpPr>
          <a:xfrm>
            <a:off x="10432880" y="5006094"/>
            <a:ext cx="546840" cy="448920"/>
            <a:chOff x="10432880" y="5006094"/>
            <a:chExt cx="546840" cy="448920"/>
          </a:xfrm>
        </p:grpSpPr>
        <mc:AlternateContent xmlns:mc="http://schemas.openxmlformats.org/markup-compatibility/2006" xmlns:p14="http://schemas.microsoft.com/office/powerpoint/2010/main">
          <mc:Choice Requires="p14">
            <p:contentPart p14:bwMode="auto" r:id="rId8">
              <p14:nvContentPartPr>
                <p14:cNvPr id="13" name="Ink 12">
                  <a:extLst>
                    <a:ext uri="{FF2B5EF4-FFF2-40B4-BE49-F238E27FC236}">
                      <a16:creationId xmlns:a16="http://schemas.microsoft.com/office/drawing/2014/main" id="{5D83E12D-3A4F-8A44-B9AF-377677F6F8CF}"/>
                    </a:ext>
                  </a:extLst>
                </p14:cNvPr>
                <p14:cNvContentPartPr/>
                <p14:nvPr/>
              </p14:nvContentPartPr>
              <p14:xfrm>
                <a:off x="10432880" y="5040294"/>
                <a:ext cx="360" cy="114480"/>
              </p14:xfrm>
            </p:contentPart>
          </mc:Choice>
          <mc:Fallback xmlns="">
            <p:pic>
              <p:nvPicPr>
                <p:cNvPr id="13" name="Ink 12">
                  <a:extLst>
                    <a:ext uri="{FF2B5EF4-FFF2-40B4-BE49-F238E27FC236}">
                      <a16:creationId xmlns:a16="http://schemas.microsoft.com/office/drawing/2014/main" id="{5D83E12D-3A4F-8A44-B9AF-377677F6F8CF}"/>
                    </a:ext>
                  </a:extLst>
                </p:cNvPr>
                <p:cNvPicPr/>
                <p:nvPr/>
              </p:nvPicPr>
              <p:blipFill>
                <a:blip r:embed="rId9"/>
                <a:stretch>
                  <a:fillRect/>
                </a:stretch>
              </p:blipFill>
              <p:spPr>
                <a:xfrm>
                  <a:off x="10424240" y="5031654"/>
                  <a:ext cx="18000" cy="1321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4" name="Ink 13">
                  <a:extLst>
                    <a:ext uri="{FF2B5EF4-FFF2-40B4-BE49-F238E27FC236}">
                      <a16:creationId xmlns:a16="http://schemas.microsoft.com/office/drawing/2014/main" id="{C758816A-74A1-C74B-9B3B-1B92476B810E}"/>
                    </a:ext>
                  </a:extLst>
                </p14:cNvPr>
                <p14:cNvContentPartPr/>
                <p14:nvPr/>
              </p14:nvContentPartPr>
              <p14:xfrm>
                <a:off x="10432880" y="5311374"/>
                <a:ext cx="360" cy="96480"/>
              </p14:xfrm>
            </p:contentPart>
          </mc:Choice>
          <mc:Fallback xmlns="">
            <p:pic>
              <p:nvPicPr>
                <p:cNvPr id="14" name="Ink 13">
                  <a:extLst>
                    <a:ext uri="{FF2B5EF4-FFF2-40B4-BE49-F238E27FC236}">
                      <a16:creationId xmlns:a16="http://schemas.microsoft.com/office/drawing/2014/main" id="{C758816A-74A1-C74B-9B3B-1B92476B810E}"/>
                    </a:ext>
                  </a:extLst>
                </p:cNvPr>
                <p:cNvPicPr/>
                <p:nvPr/>
              </p:nvPicPr>
              <p:blipFill>
                <a:blip r:embed="rId11"/>
                <a:stretch>
                  <a:fillRect/>
                </a:stretch>
              </p:blipFill>
              <p:spPr>
                <a:xfrm>
                  <a:off x="10424240" y="5302734"/>
                  <a:ext cx="18000" cy="114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5" name="Ink 14">
                  <a:extLst>
                    <a:ext uri="{FF2B5EF4-FFF2-40B4-BE49-F238E27FC236}">
                      <a16:creationId xmlns:a16="http://schemas.microsoft.com/office/drawing/2014/main" id="{F2956C09-7075-4B45-803B-83C286D0419F}"/>
                    </a:ext>
                  </a:extLst>
                </p14:cNvPr>
                <p14:cNvContentPartPr/>
                <p14:nvPr/>
              </p14:nvContentPartPr>
              <p14:xfrm>
                <a:off x="10514240" y="5242254"/>
                <a:ext cx="280080" cy="3600"/>
              </p14:xfrm>
            </p:contentPart>
          </mc:Choice>
          <mc:Fallback xmlns="">
            <p:pic>
              <p:nvPicPr>
                <p:cNvPr id="15" name="Ink 14">
                  <a:extLst>
                    <a:ext uri="{FF2B5EF4-FFF2-40B4-BE49-F238E27FC236}">
                      <a16:creationId xmlns:a16="http://schemas.microsoft.com/office/drawing/2014/main" id="{F2956C09-7075-4B45-803B-83C286D0419F}"/>
                    </a:ext>
                  </a:extLst>
                </p:cNvPr>
                <p:cNvPicPr/>
                <p:nvPr/>
              </p:nvPicPr>
              <p:blipFill>
                <a:blip r:embed="rId13"/>
                <a:stretch>
                  <a:fillRect/>
                </a:stretch>
              </p:blipFill>
              <p:spPr>
                <a:xfrm>
                  <a:off x="10505240" y="5233254"/>
                  <a:ext cx="297720" cy="212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7" name="Ink 16">
                  <a:extLst>
                    <a:ext uri="{FF2B5EF4-FFF2-40B4-BE49-F238E27FC236}">
                      <a16:creationId xmlns:a16="http://schemas.microsoft.com/office/drawing/2014/main" id="{E8559B83-CE9B-0542-94FB-49AEEEBAD6CA}"/>
                    </a:ext>
                  </a:extLst>
                </p14:cNvPr>
                <p14:cNvContentPartPr/>
                <p14:nvPr/>
              </p14:nvContentPartPr>
              <p14:xfrm>
                <a:off x="10811600" y="5006094"/>
                <a:ext cx="168120" cy="448920"/>
              </p14:xfrm>
            </p:contentPart>
          </mc:Choice>
          <mc:Fallback xmlns="">
            <p:pic>
              <p:nvPicPr>
                <p:cNvPr id="17" name="Ink 16">
                  <a:extLst>
                    <a:ext uri="{FF2B5EF4-FFF2-40B4-BE49-F238E27FC236}">
                      <a16:creationId xmlns:a16="http://schemas.microsoft.com/office/drawing/2014/main" id="{E8559B83-CE9B-0542-94FB-49AEEEBAD6CA}"/>
                    </a:ext>
                  </a:extLst>
                </p:cNvPr>
                <p:cNvPicPr/>
                <p:nvPr/>
              </p:nvPicPr>
              <p:blipFill>
                <a:blip r:embed="rId15"/>
                <a:stretch>
                  <a:fillRect/>
                </a:stretch>
              </p:blipFill>
              <p:spPr>
                <a:xfrm>
                  <a:off x="10802600" y="4997094"/>
                  <a:ext cx="185760" cy="466560"/>
                </a:xfrm>
                <a:prstGeom prst="rect">
                  <a:avLst/>
                </a:prstGeom>
              </p:spPr>
            </p:pic>
          </mc:Fallback>
        </mc:AlternateContent>
      </p:grpSp>
    </p:spTree>
    <p:extLst>
      <p:ext uri="{BB962C8B-B14F-4D97-AF65-F5344CB8AC3E}">
        <p14:creationId xmlns:p14="http://schemas.microsoft.com/office/powerpoint/2010/main" val="5793955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A9047-DA72-8143-8C45-40C85B6604B7}"/>
              </a:ext>
            </a:extLst>
          </p:cNvPr>
          <p:cNvSpPr>
            <a:spLocks noGrp="1"/>
          </p:cNvSpPr>
          <p:nvPr>
            <p:ph type="title"/>
          </p:nvPr>
        </p:nvSpPr>
        <p:spPr/>
        <p:txBody>
          <a:bodyPr/>
          <a:lstStyle/>
          <a:p>
            <a:r>
              <a:rPr lang="sk-SK" dirty="0" err="1"/>
              <a:t>Reduce</a:t>
            </a:r>
            <a:r>
              <a:rPr lang="sk-SK" dirty="0"/>
              <a:t> – </a:t>
            </a:r>
            <a:r>
              <a:rPr lang="sk-SK" dirty="0" err="1"/>
              <a:t>common</a:t>
            </a:r>
            <a:r>
              <a:rPr lang="sk-SK" dirty="0"/>
              <a:t> </a:t>
            </a:r>
            <a:r>
              <a:rPr lang="sk-SK" dirty="0" err="1"/>
              <a:t>usecases</a:t>
            </a:r>
            <a:endParaRPr lang="sk-SK" dirty="0"/>
          </a:p>
        </p:txBody>
      </p:sp>
      <p:sp>
        <p:nvSpPr>
          <p:cNvPr id="3" name="Content Placeholder 2">
            <a:extLst>
              <a:ext uri="{FF2B5EF4-FFF2-40B4-BE49-F238E27FC236}">
                <a16:creationId xmlns:a16="http://schemas.microsoft.com/office/drawing/2014/main" id="{F1C4D902-9D11-CE42-A455-E618B14F81E4}"/>
              </a:ext>
            </a:extLst>
          </p:cNvPr>
          <p:cNvSpPr>
            <a:spLocks noGrp="1"/>
          </p:cNvSpPr>
          <p:nvPr>
            <p:ph sz="half" idx="1"/>
          </p:nvPr>
        </p:nvSpPr>
        <p:spPr/>
        <p:txBody>
          <a:bodyPr>
            <a:normAutofit/>
          </a:bodyPr>
          <a:lstStyle/>
          <a:p>
            <a:r>
              <a:rPr lang="sk-SK" b="1" dirty="0" err="1"/>
              <a:t>Transform</a:t>
            </a:r>
            <a:r>
              <a:rPr lang="sk-SK" b="1" dirty="0"/>
              <a:t> [] to </a:t>
            </a:r>
            <a:r>
              <a:rPr lang="sk-SK" b="1" dirty="0" err="1"/>
              <a:t>Map</a:t>
            </a:r>
            <a:endParaRPr lang="sk-SK" b="1" dirty="0"/>
          </a:p>
          <a:p>
            <a:pPr lvl="1"/>
            <a:r>
              <a:rPr lang="sk-SK" b="1" dirty="0"/>
              <a:t>To </a:t>
            </a:r>
            <a:r>
              <a:rPr lang="sk-SK" b="1" dirty="0" err="1"/>
              <a:t>create</a:t>
            </a:r>
            <a:r>
              <a:rPr lang="sk-SK" b="1" dirty="0"/>
              <a:t> </a:t>
            </a:r>
            <a:r>
              <a:rPr lang="sk-SK" b="1" dirty="0" err="1"/>
              <a:t>groups</a:t>
            </a:r>
            <a:r>
              <a:rPr lang="sk-SK" b="1" dirty="0"/>
              <a:t>/</a:t>
            </a:r>
            <a:r>
              <a:rPr lang="sk-SK" b="1" dirty="0" err="1"/>
              <a:t>counts</a:t>
            </a:r>
            <a:endParaRPr lang="sk-SK" b="1" dirty="0"/>
          </a:p>
          <a:p>
            <a:pPr lvl="1"/>
            <a:endParaRPr lang="sk-SK" b="1" dirty="0"/>
          </a:p>
          <a:p>
            <a:r>
              <a:rPr lang="sk-SK" dirty="0"/>
              <a:t>Toto je V3, taká nejaká </a:t>
            </a:r>
            <a:r>
              <a:rPr lang="sk-SK" dirty="0" err="1"/>
              <a:t>varianta</a:t>
            </a:r>
            <a:r>
              <a:rPr lang="sk-SK" dirty="0"/>
              <a:t> v strede toho ako by sa to dalo priemerne napísať</a:t>
            </a:r>
          </a:p>
          <a:p>
            <a:pPr lvl="1"/>
            <a:endParaRPr lang="sk-SK" dirty="0"/>
          </a:p>
          <a:p>
            <a:pPr marL="0" indent="0">
              <a:buNone/>
            </a:pPr>
            <a:endParaRPr lang="sk-SK" dirty="0"/>
          </a:p>
        </p:txBody>
      </p:sp>
      <p:sp>
        <p:nvSpPr>
          <p:cNvPr id="5" name="Rectangle 4">
            <a:extLst>
              <a:ext uri="{FF2B5EF4-FFF2-40B4-BE49-F238E27FC236}">
                <a16:creationId xmlns:a16="http://schemas.microsoft.com/office/drawing/2014/main" id="{2DEC08CA-CD23-C04A-A238-62EDCAEEBEDE}"/>
              </a:ext>
            </a:extLst>
          </p:cNvPr>
          <p:cNvSpPr/>
          <p:nvPr/>
        </p:nvSpPr>
        <p:spPr>
          <a:xfrm>
            <a:off x="838200" y="6311900"/>
            <a:ext cx="8474476" cy="276999"/>
          </a:xfrm>
          <a:prstGeom prst="rect">
            <a:avLst/>
          </a:prstGeom>
        </p:spPr>
        <p:txBody>
          <a:bodyPr wrap="square">
            <a:spAutoFit/>
          </a:bodyPr>
          <a:lstStyle/>
          <a:p>
            <a:r>
              <a:rPr lang="sk-SK" sz="1200" dirty="0">
                <a:hlinkClick r:id="rId2"/>
              </a:rPr>
              <a:t>https://developer.mozilla.org/en-US/docs/Web/JavaScript/Reference/Global_Objects/Array/reduce</a:t>
            </a:r>
            <a:endParaRPr lang="sk-SK" sz="1200" dirty="0"/>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056B8B09-EA81-D744-AA41-B09E65E3CEE0}"/>
                  </a:ext>
                </a:extLst>
              </p14:cNvPr>
              <p14:cNvContentPartPr/>
              <p14:nvPr/>
            </p14:nvContentPartPr>
            <p14:xfrm>
              <a:off x="9444320" y="2458014"/>
              <a:ext cx="360" cy="360"/>
            </p14:xfrm>
          </p:contentPart>
        </mc:Choice>
        <mc:Fallback xmlns="">
          <p:pic>
            <p:nvPicPr>
              <p:cNvPr id="4" name="Ink 3">
                <a:extLst>
                  <a:ext uri="{FF2B5EF4-FFF2-40B4-BE49-F238E27FC236}">
                    <a16:creationId xmlns:a16="http://schemas.microsoft.com/office/drawing/2014/main" id="{056B8B09-EA81-D744-AA41-B09E65E3CEE0}"/>
                  </a:ext>
                </a:extLst>
              </p:cNvPr>
              <p:cNvPicPr/>
              <p:nvPr/>
            </p:nvPicPr>
            <p:blipFill>
              <a:blip r:embed="rId4"/>
              <a:stretch>
                <a:fillRect/>
              </a:stretch>
            </p:blipFill>
            <p:spPr>
              <a:xfrm>
                <a:off x="9435320" y="2449014"/>
                <a:ext cx="18000" cy="18000"/>
              </a:xfrm>
              <a:prstGeom prst="rect">
                <a:avLst/>
              </a:prstGeom>
            </p:spPr>
          </p:pic>
        </mc:Fallback>
      </mc:AlternateContent>
      <p:pic>
        <p:nvPicPr>
          <p:cNvPr id="7" name="Picture 6">
            <a:extLst>
              <a:ext uri="{FF2B5EF4-FFF2-40B4-BE49-F238E27FC236}">
                <a16:creationId xmlns:a16="http://schemas.microsoft.com/office/drawing/2014/main" id="{F3A1C097-F3C2-104D-B882-256E545D8499}"/>
              </a:ext>
            </a:extLst>
          </p:cNvPr>
          <p:cNvPicPr>
            <a:picLocks noChangeAspect="1"/>
          </p:cNvPicPr>
          <p:nvPr/>
        </p:nvPicPr>
        <p:blipFill>
          <a:blip r:embed="rId5"/>
          <a:stretch>
            <a:fillRect/>
          </a:stretch>
        </p:blipFill>
        <p:spPr>
          <a:xfrm>
            <a:off x="6096000" y="1701785"/>
            <a:ext cx="5629903" cy="3883633"/>
          </a:xfrm>
          <a:prstGeom prst="rect">
            <a:avLst/>
          </a:prstGeom>
        </p:spPr>
      </p:pic>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F6116229-8D91-4A49-B80F-0FFABA08D8B5}"/>
                  </a:ext>
                </a:extLst>
              </p14:cNvPr>
              <p14:cNvContentPartPr/>
              <p14:nvPr/>
            </p14:nvContentPartPr>
            <p14:xfrm>
              <a:off x="6493040" y="2784534"/>
              <a:ext cx="2559600" cy="32400"/>
            </p14:xfrm>
          </p:contentPart>
        </mc:Choice>
        <mc:Fallback xmlns="">
          <p:pic>
            <p:nvPicPr>
              <p:cNvPr id="9" name="Ink 8">
                <a:extLst>
                  <a:ext uri="{FF2B5EF4-FFF2-40B4-BE49-F238E27FC236}">
                    <a16:creationId xmlns:a16="http://schemas.microsoft.com/office/drawing/2014/main" id="{F6116229-8D91-4A49-B80F-0FFABA08D8B5}"/>
                  </a:ext>
                </a:extLst>
              </p:cNvPr>
              <p:cNvPicPr/>
              <p:nvPr/>
            </p:nvPicPr>
            <p:blipFill>
              <a:blip r:embed="rId7"/>
              <a:stretch>
                <a:fillRect/>
              </a:stretch>
            </p:blipFill>
            <p:spPr>
              <a:xfrm>
                <a:off x="6484400" y="2775894"/>
                <a:ext cx="2577240" cy="500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6" name="Ink 15">
                <a:extLst>
                  <a:ext uri="{FF2B5EF4-FFF2-40B4-BE49-F238E27FC236}">
                    <a16:creationId xmlns:a16="http://schemas.microsoft.com/office/drawing/2014/main" id="{F5B83C32-EEDB-EF4B-99CD-690DA235D925}"/>
                  </a:ext>
                </a:extLst>
              </p14:cNvPr>
              <p14:cNvContentPartPr/>
              <p14:nvPr/>
            </p14:nvContentPartPr>
            <p14:xfrm>
              <a:off x="7551080" y="3799374"/>
              <a:ext cx="1141560" cy="8640"/>
            </p14:xfrm>
          </p:contentPart>
        </mc:Choice>
        <mc:Fallback xmlns="">
          <p:pic>
            <p:nvPicPr>
              <p:cNvPr id="16" name="Ink 15">
                <a:extLst>
                  <a:ext uri="{FF2B5EF4-FFF2-40B4-BE49-F238E27FC236}">
                    <a16:creationId xmlns:a16="http://schemas.microsoft.com/office/drawing/2014/main" id="{F5B83C32-EEDB-EF4B-99CD-690DA235D925}"/>
                  </a:ext>
                </a:extLst>
              </p:cNvPr>
              <p:cNvPicPr/>
              <p:nvPr/>
            </p:nvPicPr>
            <p:blipFill>
              <a:blip r:embed="rId9"/>
              <a:stretch>
                <a:fillRect/>
              </a:stretch>
            </p:blipFill>
            <p:spPr>
              <a:xfrm>
                <a:off x="7542080" y="3790734"/>
                <a:ext cx="1159200" cy="262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9" name="Ink 18">
                <a:extLst>
                  <a:ext uri="{FF2B5EF4-FFF2-40B4-BE49-F238E27FC236}">
                    <a16:creationId xmlns:a16="http://schemas.microsoft.com/office/drawing/2014/main" id="{40955038-FEFB-8441-B8FE-BFD57D9932CF}"/>
                  </a:ext>
                </a:extLst>
              </p14:cNvPr>
              <p14:cNvContentPartPr/>
              <p14:nvPr/>
            </p14:nvContentPartPr>
            <p14:xfrm>
              <a:off x="9224000" y="2807574"/>
              <a:ext cx="960120" cy="360"/>
            </p14:xfrm>
          </p:contentPart>
        </mc:Choice>
        <mc:Fallback xmlns="">
          <p:pic>
            <p:nvPicPr>
              <p:cNvPr id="19" name="Ink 18">
                <a:extLst>
                  <a:ext uri="{FF2B5EF4-FFF2-40B4-BE49-F238E27FC236}">
                    <a16:creationId xmlns:a16="http://schemas.microsoft.com/office/drawing/2014/main" id="{40955038-FEFB-8441-B8FE-BFD57D9932CF}"/>
                  </a:ext>
                </a:extLst>
              </p:cNvPr>
              <p:cNvPicPr/>
              <p:nvPr/>
            </p:nvPicPr>
            <p:blipFill>
              <a:blip r:embed="rId11"/>
              <a:stretch>
                <a:fillRect/>
              </a:stretch>
            </p:blipFill>
            <p:spPr>
              <a:xfrm>
                <a:off x="9215000" y="2798934"/>
                <a:ext cx="97776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0" name="Ink 19">
                <a:extLst>
                  <a:ext uri="{FF2B5EF4-FFF2-40B4-BE49-F238E27FC236}">
                    <a16:creationId xmlns:a16="http://schemas.microsoft.com/office/drawing/2014/main" id="{96AF184E-4BC9-9B48-AB86-DBD33AE86857}"/>
                  </a:ext>
                </a:extLst>
              </p14:cNvPr>
              <p14:cNvContentPartPr/>
              <p14:nvPr/>
            </p14:nvContentPartPr>
            <p14:xfrm>
              <a:off x="7568000" y="5205894"/>
              <a:ext cx="1573920" cy="30240"/>
            </p14:xfrm>
          </p:contentPart>
        </mc:Choice>
        <mc:Fallback xmlns="">
          <p:pic>
            <p:nvPicPr>
              <p:cNvPr id="20" name="Ink 19">
                <a:extLst>
                  <a:ext uri="{FF2B5EF4-FFF2-40B4-BE49-F238E27FC236}">
                    <a16:creationId xmlns:a16="http://schemas.microsoft.com/office/drawing/2014/main" id="{96AF184E-4BC9-9B48-AB86-DBD33AE86857}"/>
                  </a:ext>
                </a:extLst>
              </p:cNvPr>
              <p:cNvPicPr/>
              <p:nvPr/>
            </p:nvPicPr>
            <p:blipFill>
              <a:blip r:embed="rId13"/>
              <a:stretch>
                <a:fillRect/>
              </a:stretch>
            </p:blipFill>
            <p:spPr>
              <a:xfrm>
                <a:off x="7559000" y="5196894"/>
                <a:ext cx="1591560" cy="47880"/>
              </a:xfrm>
              <a:prstGeom prst="rect">
                <a:avLst/>
              </a:prstGeom>
            </p:spPr>
          </p:pic>
        </mc:Fallback>
      </mc:AlternateContent>
    </p:spTree>
    <p:extLst>
      <p:ext uri="{BB962C8B-B14F-4D97-AF65-F5344CB8AC3E}">
        <p14:creationId xmlns:p14="http://schemas.microsoft.com/office/powerpoint/2010/main" val="27546388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A9047-DA72-8143-8C45-40C85B6604B7}"/>
              </a:ext>
            </a:extLst>
          </p:cNvPr>
          <p:cNvSpPr>
            <a:spLocks noGrp="1"/>
          </p:cNvSpPr>
          <p:nvPr>
            <p:ph type="title"/>
          </p:nvPr>
        </p:nvSpPr>
        <p:spPr/>
        <p:txBody>
          <a:bodyPr/>
          <a:lstStyle/>
          <a:p>
            <a:r>
              <a:rPr lang="sk-SK" dirty="0" err="1"/>
              <a:t>Reduce</a:t>
            </a:r>
            <a:r>
              <a:rPr lang="sk-SK" dirty="0"/>
              <a:t> – </a:t>
            </a:r>
            <a:r>
              <a:rPr lang="sk-SK" dirty="0" err="1"/>
              <a:t>common</a:t>
            </a:r>
            <a:r>
              <a:rPr lang="sk-SK" dirty="0"/>
              <a:t> </a:t>
            </a:r>
            <a:r>
              <a:rPr lang="sk-SK" dirty="0" err="1"/>
              <a:t>usecases</a:t>
            </a:r>
            <a:endParaRPr lang="sk-SK" dirty="0"/>
          </a:p>
        </p:txBody>
      </p:sp>
      <p:sp>
        <p:nvSpPr>
          <p:cNvPr id="3" name="Content Placeholder 2">
            <a:extLst>
              <a:ext uri="{FF2B5EF4-FFF2-40B4-BE49-F238E27FC236}">
                <a16:creationId xmlns:a16="http://schemas.microsoft.com/office/drawing/2014/main" id="{F1C4D902-9D11-CE42-A455-E618B14F81E4}"/>
              </a:ext>
            </a:extLst>
          </p:cNvPr>
          <p:cNvSpPr>
            <a:spLocks noGrp="1"/>
          </p:cNvSpPr>
          <p:nvPr>
            <p:ph sz="half" idx="1"/>
          </p:nvPr>
        </p:nvSpPr>
        <p:spPr/>
        <p:txBody>
          <a:bodyPr>
            <a:normAutofit fontScale="92500" lnSpcReduction="20000"/>
          </a:bodyPr>
          <a:lstStyle/>
          <a:p>
            <a:r>
              <a:rPr lang="sk-SK" b="1" dirty="0" err="1"/>
              <a:t>Transform</a:t>
            </a:r>
            <a:r>
              <a:rPr lang="sk-SK" b="1" dirty="0"/>
              <a:t> [] to </a:t>
            </a:r>
            <a:r>
              <a:rPr lang="sk-SK" b="1" dirty="0" err="1"/>
              <a:t>Map</a:t>
            </a:r>
            <a:endParaRPr lang="sk-SK" b="1" dirty="0"/>
          </a:p>
          <a:p>
            <a:pPr lvl="1"/>
            <a:r>
              <a:rPr lang="sk-SK" b="1" dirty="0"/>
              <a:t>To </a:t>
            </a:r>
            <a:r>
              <a:rPr lang="sk-SK" b="1" dirty="0" err="1"/>
              <a:t>create</a:t>
            </a:r>
            <a:r>
              <a:rPr lang="sk-SK" b="1" dirty="0"/>
              <a:t> </a:t>
            </a:r>
            <a:r>
              <a:rPr lang="sk-SK" b="1" dirty="0" err="1"/>
              <a:t>groups</a:t>
            </a:r>
            <a:r>
              <a:rPr lang="sk-SK" b="1" dirty="0"/>
              <a:t>/</a:t>
            </a:r>
            <a:r>
              <a:rPr lang="sk-SK" b="1" dirty="0" err="1"/>
              <a:t>counts</a:t>
            </a:r>
            <a:endParaRPr lang="sk-SK" b="1" dirty="0"/>
          </a:p>
          <a:p>
            <a:endParaRPr lang="sk-SK" dirty="0"/>
          </a:p>
          <a:p>
            <a:r>
              <a:rPr lang="sk-SK" dirty="0"/>
              <a:t>V4 extrémna </a:t>
            </a:r>
            <a:r>
              <a:rPr lang="sk-SK" dirty="0" err="1"/>
              <a:t>varianta</a:t>
            </a:r>
            <a:r>
              <a:rPr lang="sk-SK" dirty="0"/>
              <a:t> ako to teraz píšem ja v poslednej dobe</a:t>
            </a:r>
          </a:p>
          <a:p>
            <a:endParaRPr lang="sk-SK" dirty="0"/>
          </a:p>
          <a:p>
            <a:endParaRPr lang="sk-SK" dirty="0"/>
          </a:p>
          <a:p>
            <a:endParaRPr lang="sk-SK" dirty="0"/>
          </a:p>
          <a:p>
            <a:r>
              <a:rPr lang="sk-SK" dirty="0"/>
              <a:t>A ešte si ukážeme nabudúce, ako to </a:t>
            </a:r>
            <a:r>
              <a:rPr lang="sk-SK" dirty="0" err="1"/>
              <a:t>zuniverzálniť</a:t>
            </a:r>
            <a:r>
              <a:rPr lang="sk-SK" dirty="0"/>
              <a:t>, keď </a:t>
            </a:r>
            <a:r>
              <a:rPr lang="sk-SK" dirty="0" err="1"/>
              <a:t>propName</a:t>
            </a:r>
            <a:r>
              <a:rPr lang="sk-SK" dirty="0"/>
              <a:t> nebude </a:t>
            </a:r>
            <a:r>
              <a:rPr lang="sk-SK" dirty="0" err="1"/>
              <a:t>string</a:t>
            </a:r>
            <a:r>
              <a:rPr lang="sk-SK" dirty="0"/>
              <a:t> ale funkcia</a:t>
            </a:r>
          </a:p>
          <a:p>
            <a:pPr lvl="1"/>
            <a:endParaRPr lang="sk-SK" dirty="0"/>
          </a:p>
          <a:p>
            <a:pPr lvl="1"/>
            <a:endParaRPr lang="sk-SK" dirty="0"/>
          </a:p>
          <a:p>
            <a:endParaRPr lang="sk-SK" dirty="0"/>
          </a:p>
        </p:txBody>
      </p:sp>
      <p:sp>
        <p:nvSpPr>
          <p:cNvPr id="5" name="Rectangle 4">
            <a:extLst>
              <a:ext uri="{FF2B5EF4-FFF2-40B4-BE49-F238E27FC236}">
                <a16:creationId xmlns:a16="http://schemas.microsoft.com/office/drawing/2014/main" id="{2DEC08CA-CD23-C04A-A238-62EDCAEEBEDE}"/>
              </a:ext>
            </a:extLst>
          </p:cNvPr>
          <p:cNvSpPr/>
          <p:nvPr/>
        </p:nvSpPr>
        <p:spPr>
          <a:xfrm>
            <a:off x="838200" y="6311900"/>
            <a:ext cx="8474476" cy="276999"/>
          </a:xfrm>
          <a:prstGeom prst="rect">
            <a:avLst/>
          </a:prstGeom>
        </p:spPr>
        <p:txBody>
          <a:bodyPr wrap="square">
            <a:spAutoFit/>
          </a:bodyPr>
          <a:lstStyle/>
          <a:p>
            <a:r>
              <a:rPr lang="sk-SK" sz="1200" dirty="0">
                <a:hlinkClick r:id="rId2"/>
              </a:rPr>
              <a:t>https://developer.mozilla.org/en-US/docs/Web/JavaScript/Reference/Global_Objects/Array/reduce</a:t>
            </a:r>
            <a:endParaRPr lang="sk-SK" sz="1200" dirty="0"/>
          </a:p>
        </p:txBody>
      </p:sp>
      <p:pic>
        <p:nvPicPr>
          <p:cNvPr id="7" name="Picture 6">
            <a:extLst>
              <a:ext uri="{FF2B5EF4-FFF2-40B4-BE49-F238E27FC236}">
                <a16:creationId xmlns:a16="http://schemas.microsoft.com/office/drawing/2014/main" id="{98A61CC4-0C48-874A-A65A-2FE313490858}"/>
              </a:ext>
            </a:extLst>
          </p:cNvPr>
          <p:cNvPicPr>
            <a:picLocks noChangeAspect="1"/>
          </p:cNvPicPr>
          <p:nvPr/>
        </p:nvPicPr>
        <p:blipFill>
          <a:blip r:embed="rId3"/>
          <a:stretch>
            <a:fillRect/>
          </a:stretch>
        </p:blipFill>
        <p:spPr>
          <a:xfrm>
            <a:off x="6823544" y="1279525"/>
            <a:ext cx="4978263" cy="5032375"/>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34DC9586-D915-8B4C-9FE8-A1022EDCED3A}"/>
                  </a:ext>
                </a:extLst>
              </p14:cNvPr>
              <p14:cNvContentPartPr/>
              <p14:nvPr/>
            </p14:nvContentPartPr>
            <p14:xfrm>
              <a:off x="7759880" y="1940694"/>
              <a:ext cx="1225080" cy="24480"/>
            </p14:xfrm>
          </p:contentPart>
        </mc:Choice>
        <mc:Fallback xmlns="">
          <p:pic>
            <p:nvPicPr>
              <p:cNvPr id="4" name="Ink 3">
                <a:extLst>
                  <a:ext uri="{FF2B5EF4-FFF2-40B4-BE49-F238E27FC236}">
                    <a16:creationId xmlns:a16="http://schemas.microsoft.com/office/drawing/2014/main" id="{34DC9586-D915-8B4C-9FE8-A1022EDCED3A}"/>
                  </a:ext>
                </a:extLst>
              </p:cNvPr>
              <p:cNvPicPr/>
              <p:nvPr/>
            </p:nvPicPr>
            <p:blipFill>
              <a:blip r:embed="rId5"/>
              <a:stretch>
                <a:fillRect/>
              </a:stretch>
            </p:blipFill>
            <p:spPr>
              <a:xfrm>
                <a:off x="7750880" y="1932054"/>
                <a:ext cx="1242720" cy="421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 name="Ink 5">
                <a:extLst>
                  <a:ext uri="{FF2B5EF4-FFF2-40B4-BE49-F238E27FC236}">
                    <a16:creationId xmlns:a16="http://schemas.microsoft.com/office/drawing/2014/main" id="{5488940C-B61A-254B-81B2-841B4CBC5C88}"/>
                  </a:ext>
                </a:extLst>
              </p14:cNvPr>
              <p14:cNvContentPartPr/>
              <p14:nvPr/>
            </p14:nvContentPartPr>
            <p14:xfrm>
              <a:off x="8930240" y="2122494"/>
              <a:ext cx="1820520" cy="14760"/>
            </p14:xfrm>
          </p:contentPart>
        </mc:Choice>
        <mc:Fallback xmlns="">
          <p:pic>
            <p:nvPicPr>
              <p:cNvPr id="6" name="Ink 5">
                <a:extLst>
                  <a:ext uri="{FF2B5EF4-FFF2-40B4-BE49-F238E27FC236}">
                    <a16:creationId xmlns:a16="http://schemas.microsoft.com/office/drawing/2014/main" id="{5488940C-B61A-254B-81B2-841B4CBC5C88}"/>
                  </a:ext>
                </a:extLst>
              </p:cNvPr>
              <p:cNvPicPr/>
              <p:nvPr/>
            </p:nvPicPr>
            <p:blipFill>
              <a:blip r:embed="rId7"/>
              <a:stretch>
                <a:fillRect/>
              </a:stretch>
            </p:blipFill>
            <p:spPr>
              <a:xfrm>
                <a:off x="8921240" y="2113494"/>
                <a:ext cx="1838160" cy="324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a:extLst>
                  <a:ext uri="{FF2B5EF4-FFF2-40B4-BE49-F238E27FC236}">
                    <a16:creationId xmlns:a16="http://schemas.microsoft.com/office/drawing/2014/main" id="{46C20464-D2D0-754D-BBA0-D0FC6A4945B1}"/>
                  </a:ext>
                </a:extLst>
              </p14:cNvPr>
              <p14:cNvContentPartPr/>
              <p14:nvPr/>
            </p14:nvContentPartPr>
            <p14:xfrm>
              <a:off x="7754480" y="2272614"/>
              <a:ext cx="1316160" cy="360"/>
            </p14:xfrm>
          </p:contentPart>
        </mc:Choice>
        <mc:Fallback xmlns="">
          <p:pic>
            <p:nvPicPr>
              <p:cNvPr id="8" name="Ink 7">
                <a:extLst>
                  <a:ext uri="{FF2B5EF4-FFF2-40B4-BE49-F238E27FC236}">
                    <a16:creationId xmlns:a16="http://schemas.microsoft.com/office/drawing/2014/main" id="{46C20464-D2D0-754D-BBA0-D0FC6A4945B1}"/>
                  </a:ext>
                </a:extLst>
              </p:cNvPr>
              <p:cNvPicPr/>
              <p:nvPr/>
            </p:nvPicPr>
            <p:blipFill>
              <a:blip r:embed="rId9"/>
              <a:stretch>
                <a:fillRect/>
              </a:stretch>
            </p:blipFill>
            <p:spPr>
              <a:xfrm>
                <a:off x="7745840" y="2263614"/>
                <a:ext cx="13338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4D8E5D09-6736-954C-BE1B-C8526177E17B}"/>
                  </a:ext>
                </a:extLst>
              </p14:cNvPr>
              <p14:cNvContentPartPr/>
              <p14:nvPr/>
            </p14:nvContentPartPr>
            <p14:xfrm>
              <a:off x="8615600" y="2457294"/>
              <a:ext cx="1125720" cy="360"/>
            </p14:xfrm>
          </p:contentPart>
        </mc:Choice>
        <mc:Fallback xmlns="">
          <p:pic>
            <p:nvPicPr>
              <p:cNvPr id="9" name="Ink 8">
                <a:extLst>
                  <a:ext uri="{FF2B5EF4-FFF2-40B4-BE49-F238E27FC236}">
                    <a16:creationId xmlns:a16="http://schemas.microsoft.com/office/drawing/2014/main" id="{4D8E5D09-6736-954C-BE1B-C8526177E17B}"/>
                  </a:ext>
                </a:extLst>
              </p:cNvPr>
              <p:cNvPicPr/>
              <p:nvPr/>
            </p:nvPicPr>
            <p:blipFill>
              <a:blip r:embed="rId11"/>
              <a:stretch>
                <a:fillRect/>
              </a:stretch>
            </p:blipFill>
            <p:spPr>
              <a:xfrm>
                <a:off x="8606960" y="2448654"/>
                <a:ext cx="114336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0" name="Ink 9">
                <a:extLst>
                  <a:ext uri="{FF2B5EF4-FFF2-40B4-BE49-F238E27FC236}">
                    <a16:creationId xmlns:a16="http://schemas.microsoft.com/office/drawing/2014/main" id="{C8F8380D-EA38-0149-AD3E-539F32D1BF6F}"/>
                  </a:ext>
                </a:extLst>
              </p14:cNvPr>
              <p14:cNvContentPartPr/>
              <p14:nvPr/>
            </p14:nvContentPartPr>
            <p14:xfrm>
              <a:off x="10316600" y="2266854"/>
              <a:ext cx="632160" cy="11160"/>
            </p14:xfrm>
          </p:contentPart>
        </mc:Choice>
        <mc:Fallback xmlns="">
          <p:pic>
            <p:nvPicPr>
              <p:cNvPr id="10" name="Ink 9">
                <a:extLst>
                  <a:ext uri="{FF2B5EF4-FFF2-40B4-BE49-F238E27FC236}">
                    <a16:creationId xmlns:a16="http://schemas.microsoft.com/office/drawing/2014/main" id="{C8F8380D-EA38-0149-AD3E-539F32D1BF6F}"/>
                  </a:ext>
                </a:extLst>
              </p:cNvPr>
              <p:cNvPicPr/>
              <p:nvPr/>
            </p:nvPicPr>
            <p:blipFill>
              <a:blip r:embed="rId13"/>
              <a:stretch>
                <a:fillRect/>
              </a:stretch>
            </p:blipFill>
            <p:spPr>
              <a:xfrm>
                <a:off x="10307960" y="2257854"/>
                <a:ext cx="649800" cy="288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1" name="Ink 10">
                <a:extLst>
                  <a:ext uri="{FF2B5EF4-FFF2-40B4-BE49-F238E27FC236}">
                    <a16:creationId xmlns:a16="http://schemas.microsoft.com/office/drawing/2014/main" id="{3FB3159C-A85F-6A41-BD19-2012AB7C4632}"/>
                  </a:ext>
                </a:extLst>
              </p14:cNvPr>
              <p14:cNvContentPartPr/>
              <p14:nvPr/>
            </p14:nvContentPartPr>
            <p14:xfrm>
              <a:off x="8221040" y="3889374"/>
              <a:ext cx="737640" cy="31320"/>
            </p14:xfrm>
          </p:contentPart>
        </mc:Choice>
        <mc:Fallback xmlns="">
          <p:pic>
            <p:nvPicPr>
              <p:cNvPr id="11" name="Ink 10">
                <a:extLst>
                  <a:ext uri="{FF2B5EF4-FFF2-40B4-BE49-F238E27FC236}">
                    <a16:creationId xmlns:a16="http://schemas.microsoft.com/office/drawing/2014/main" id="{3FB3159C-A85F-6A41-BD19-2012AB7C4632}"/>
                  </a:ext>
                </a:extLst>
              </p:cNvPr>
              <p:cNvPicPr/>
              <p:nvPr/>
            </p:nvPicPr>
            <p:blipFill>
              <a:blip r:embed="rId15"/>
              <a:stretch>
                <a:fillRect/>
              </a:stretch>
            </p:blipFill>
            <p:spPr>
              <a:xfrm>
                <a:off x="8212040" y="3880374"/>
                <a:ext cx="755280" cy="48960"/>
              </a:xfrm>
              <a:prstGeom prst="rect">
                <a:avLst/>
              </a:prstGeom>
            </p:spPr>
          </p:pic>
        </mc:Fallback>
      </mc:AlternateContent>
    </p:spTree>
    <p:extLst>
      <p:ext uri="{BB962C8B-B14F-4D97-AF65-F5344CB8AC3E}">
        <p14:creationId xmlns:p14="http://schemas.microsoft.com/office/powerpoint/2010/main" val="39972249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BC53A-C0B4-C04E-AE15-5CA4DC27B409}"/>
              </a:ext>
            </a:extLst>
          </p:cNvPr>
          <p:cNvSpPr>
            <a:spLocks noGrp="1"/>
          </p:cNvSpPr>
          <p:nvPr>
            <p:ph type="title"/>
          </p:nvPr>
        </p:nvSpPr>
        <p:spPr/>
        <p:txBody>
          <a:bodyPr/>
          <a:lstStyle/>
          <a:p>
            <a:r>
              <a:rPr lang="sk-SK" dirty="0" err="1"/>
              <a:t>forEach</a:t>
            </a:r>
            <a:r>
              <a:rPr lang="sk-SK" dirty="0"/>
              <a:t> </a:t>
            </a:r>
            <a:r>
              <a:rPr lang="sk-SK" dirty="0" err="1"/>
              <a:t>is</a:t>
            </a:r>
            <a:r>
              <a:rPr lang="sk-SK" dirty="0"/>
              <a:t> </a:t>
            </a:r>
            <a:r>
              <a:rPr lang="sk-SK" dirty="0" err="1"/>
              <a:t>almost</a:t>
            </a:r>
            <a:r>
              <a:rPr lang="sk-SK" dirty="0"/>
              <a:t> </a:t>
            </a:r>
            <a:r>
              <a:rPr lang="sk-SK" dirty="0" err="1"/>
              <a:t>evil</a:t>
            </a:r>
            <a:r>
              <a:rPr lang="sk-SK" dirty="0"/>
              <a:t> as </a:t>
            </a:r>
            <a:r>
              <a:rPr lang="sk-SK" dirty="0" err="1"/>
              <a:t>for</a:t>
            </a:r>
            <a:r>
              <a:rPr lang="sk-SK" dirty="0"/>
              <a:t> </a:t>
            </a:r>
            <a:r>
              <a:rPr lang="sk-SK" dirty="0" err="1"/>
              <a:t>loop</a:t>
            </a:r>
            <a:endParaRPr lang="sk-SK" dirty="0"/>
          </a:p>
        </p:txBody>
      </p:sp>
      <p:sp>
        <p:nvSpPr>
          <p:cNvPr id="3" name="Content Placeholder 2">
            <a:extLst>
              <a:ext uri="{FF2B5EF4-FFF2-40B4-BE49-F238E27FC236}">
                <a16:creationId xmlns:a16="http://schemas.microsoft.com/office/drawing/2014/main" id="{27DBCC80-E5F2-8043-866B-9295B93E994D}"/>
              </a:ext>
            </a:extLst>
          </p:cNvPr>
          <p:cNvSpPr>
            <a:spLocks noGrp="1"/>
          </p:cNvSpPr>
          <p:nvPr>
            <p:ph sz="half" idx="1"/>
          </p:nvPr>
        </p:nvSpPr>
        <p:spPr/>
        <p:txBody>
          <a:bodyPr/>
          <a:lstStyle/>
          <a:p>
            <a:endParaRPr lang="sk-SK"/>
          </a:p>
        </p:txBody>
      </p:sp>
      <p:sp>
        <p:nvSpPr>
          <p:cNvPr id="4" name="Content Placeholder 3">
            <a:extLst>
              <a:ext uri="{FF2B5EF4-FFF2-40B4-BE49-F238E27FC236}">
                <a16:creationId xmlns:a16="http://schemas.microsoft.com/office/drawing/2014/main" id="{175C518E-1CD9-424C-A967-07EA65426CA6}"/>
              </a:ext>
            </a:extLst>
          </p:cNvPr>
          <p:cNvSpPr>
            <a:spLocks noGrp="1"/>
          </p:cNvSpPr>
          <p:nvPr>
            <p:ph sz="half" idx="2"/>
          </p:nvPr>
        </p:nvSpPr>
        <p:spPr/>
        <p:txBody>
          <a:bodyPr/>
          <a:lstStyle/>
          <a:p>
            <a:r>
              <a:rPr lang="sk-SK" err="1"/>
              <a:t>What</a:t>
            </a:r>
            <a:r>
              <a:rPr lang="sk-SK"/>
              <a:t> </a:t>
            </a:r>
            <a:r>
              <a:rPr lang="sk-SK" err="1"/>
              <a:t>is</a:t>
            </a:r>
            <a:r>
              <a:rPr lang="sk-SK"/>
              <a:t> </a:t>
            </a:r>
            <a:r>
              <a:rPr lang="sk-SK" err="1"/>
              <a:t>correct</a:t>
            </a:r>
            <a:r>
              <a:rPr lang="sk-SK"/>
              <a:t> </a:t>
            </a:r>
            <a:r>
              <a:rPr lang="sk-SK" err="1"/>
              <a:t>functional</a:t>
            </a:r>
            <a:r>
              <a:rPr lang="sk-SK"/>
              <a:t> </a:t>
            </a:r>
            <a:r>
              <a:rPr lang="sk-SK" err="1"/>
              <a:t>equivalent</a:t>
            </a:r>
            <a:r>
              <a:rPr lang="sk-SK"/>
              <a:t> of </a:t>
            </a:r>
            <a:r>
              <a:rPr lang="sk-SK" err="1"/>
              <a:t>this</a:t>
            </a:r>
            <a:r>
              <a:rPr lang="sk-SK"/>
              <a:t> ? </a:t>
            </a:r>
            <a:r>
              <a:rPr lang="sk-SK" err="1"/>
              <a:t>Reduce</a:t>
            </a:r>
            <a:endParaRPr lang="sk-SK"/>
          </a:p>
          <a:p>
            <a:r>
              <a:rPr lang="sk-SK" err="1"/>
              <a:t>Why</a:t>
            </a:r>
            <a:r>
              <a:rPr lang="sk-SK"/>
              <a:t> </a:t>
            </a:r>
            <a:r>
              <a:rPr lang="sk-SK" err="1"/>
              <a:t>they</a:t>
            </a:r>
            <a:r>
              <a:rPr lang="sk-SK"/>
              <a:t> </a:t>
            </a:r>
            <a:r>
              <a:rPr lang="sk-SK" err="1"/>
              <a:t>did</a:t>
            </a:r>
            <a:r>
              <a:rPr lang="sk-SK"/>
              <a:t> </a:t>
            </a:r>
            <a:r>
              <a:rPr lang="sk-SK" err="1"/>
              <a:t>not</a:t>
            </a:r>
            <a:r>
              <a:rPr lang="sk-SK"/>
              <a:t> </a:t>
            </a:r>
            <a:r>
              <a:rPr lang="sk-SK" err="1"/>
              <a:t>write</a:t>
            </a:r>
            <a:r>
              <a:rPr lang="sk-SK"/>
              <a:t> </a:t>
            </a:r>
            <a:r>
              <a:rPr lang="sk-SK" err="1"/>
              <a:t>it</a:t>
            </a:r>
            <a:r>
              <a:rPr lang="sk-SK"/>
              <a:t> as </a:t>
            </a:r>
            <a:r>
              <a:rPr lang="sk-SK" err="1"/>
              <a:t>reduce</a:t>
            </a:r>
            <a:r>
              <a:rPr lang="sk-SK"/>
              <a:t> ?</a:t>
            </a:r>
          </a:p>
          <a:p>
            <a:pPr lvl="1"/>
            <a:r>
              <a:rPr lang="sk-SK" err="1"/>
              <a:t>Because</a:t>
            </a:r>
            <a:r>
              <a:rPr lang="sk-SK"/>
              <a:t> </a:t>
            </a:r>
            <a:r>
              <a:rPr lang="sk-SK" err="1"/>
              <a:t>another</a:t>
            </a:r>
            <a:r>
              <a:rPr lang="sk-SK"/>
              <a:t> OO </a:t>
            </a:r>
            <a:r>
              <a:rPr lang="sk-SK" err="1"/>
              <a:t>evil</a:t>
            </a:r>
            <a:r>
              <a:rPr lang="sk-SK"/>
              <a:t> =&gt; </a:t>
            </a:r>
            <a:r>
              <a:rPr lang="sk-SK" b="1" i="1" err="1"/>
              <a:t>this</a:t>
            </a:r>
            <a:endParaRPr lang="sk-SK" b="1" i="1"/>
          </a:p>
          <a:p>
            <a:pPr lvl="1"/>
            <a:r>
              <a:rPr lang="sk-SK"/>
              <a:t>and </a:t>
            </a:r>
            <a:r>
              <a:rPr lang="sk-SK" err="1"/>
              <a:t>because</a:t>
            </a:r>
            <a:r>
              <a:rPr lang="sk-SK"/>
              <a:t> </a:t>
            </a:r>
            <a:r>
              <a:rPr lang="sk-SK" err="1"/>
              <a:t>array.reduce</a:t>
            </a:r>
            <a:r>
              <a:rPr lang="sk-SK"/>
              <a:t> has no </a:t>
            </a:r>
            <a:r>
              <a:rPr lang="sk-SK" err="1"/>
              <a:t>thisArg</a:t>
            </a:r>
            <a:endParaRPr lang="sk-SK" b="1" i="1"/>
          </a:p>
          <a:p>
            <a:endParaRPr lang="sk-SK" b="1" i="1"/>
          </a:p>
        </p:txBody>
      </p:sp>
      <p:pic>
        <p:nvPicPr>
          <p:cNvPr id="5" name="Picture 4">
            <a:extLst>
              <a:ext uri="{FF2B5EF4-FFF2-40B4-BE49-F238E27FC236}">
                <a16:creationId xmlns:a16="http://schemas.microsoft.com/office/drawing/2014/main" id="{D9B00FF2-9517-194B-9D75-F15EFF2F5356}"/>
              </a:ext>
            </a:extLst>
          </p:cNvPr>
          <p:cNvPicPr>
            <a:picLocks noChangeAspect="1"/>
          </p:cNvPicPr>
          <p:nvPr/>
        </p:nvPicPr>
        <p:blipFill>
          <a:blip r:embed="rId3"/>
          <a:stretch>
            <a:fillRect/>
          </a:stretch>
        </p:blipFill>
        <p:spPr>
          <a:xfrm>
            <a:off x="838200" y="1825625"/>
            <a:ext cx="5181600" cy="2733268"/>
          </a:xfrm>
          <a:prstGeom prst="rect">
            <a:avLst/>
          </a:prstGeom>
        </p:spPr>
      </p:pic>
      <p:sp>
        <p:nvSpPr>
          <p:cNvPr id="6" name="TextBox 5">
            <a:extLst>
              <a:ext uri="{FF2B5EF4-FFF2-40B4-BE49-F238E27FC236}">
                <a16:creationId xmlns:a16="http://schemas.microsoft.com/office/drawing/2014/main" id="{A25B1FC8-F9DC-1A45-9ECC-54C26DC4A0CE}"/>
              </a:ext>
            </a:extLst>
          </p:cNvPr>
          <p:cNvSpPr txBox="1"/>
          <p:nvPr/>
        </p:nvSpPr>
        <p:spPr>
          <a:xfrm>
            <a:off x="838200" y="5807631"/>
            <a:ext cx="3962944" cy="369332"/>
          </a:xfrm>
          <a:prstGeom prst="rect">
            <a:avLst/>
          </a:prstGeom>
          <a:noFill/>
        </p:spPr>
        <p:txBody>
          <a:bodyPr wrap="none" rtlCol="0">
            <a:spAutoFit/>
          </a:bodyPr>
          <a:lstStyle/>
          <a:p>
            <a:r>
              <a:rPr lang="sk-SK" dirty="0" err="1"/>
              <a:t>sample</a:t>
            </a:r>
            <a:r>
              <a:rPr lang="sk-SK" dirty="0"/>
              <a:t>: </a:t>
            </a:r>
            <a:r>
              <a:rPr lang="sk-SK" dirty="0" err="1"/>
              <a:t>code</a:t>
            </a:r>
            <a:r>
              <a:rPr lang="sk-SK" dirty="0"/>
              <a:t> </a:t>
            </a:r>
            <a:r>
              <a:rPr lang="sk-SK" dirty="0" err="1"/>
              <a:t>is</a:t>
            </a:r>
            <a:r>
              <a:rPr lang="sk-SK" dirty="0"/>
              <a:t> </a:t>
            </a:r>
            <a:r>
              <a:rPr lang="sk-SK" dirty="0" err="1"/>
              <a:t>from</a:t>
            </a:r>
            <a:r>
              <a:rPr lang="sk-SK" dirty="0"/>
              <a:t> </a:t>
            </a:r>
            <a:r>
              <a:rPr lang="sk-SK" dirty="0" err="1"/>
              <a:t>ESLint</a:t>
            </a:r>
            <a:r>
              <a:rPr lang="sk-SK" dirty="0"/>
              <a:t> </a:t>
            </a:r>
            <a:r>
              <a:rPr lang="sk-SK" dirty="0" err="1"/>
              <a:t>source</a:t>
            </a:r>
            <a:r>
              <a:rPr lang="sk-SK" dirty="0"/>
              <a:t> </a:t>
            </a:r>
            <a:r>
              <a:rPr lang="sk-SK" dirty="0" err="1"/>
              <a:t>code</a:t>
            </a:r>
            <a:endParaRPr lang="sk-SK" dirty="0"/>
          </a:p>
        </p:txBody>
      </p:sp>
    </p:spTree>
    <p:extLst>
      <p:ext uri="{BB962C8B-B14F-4D97-AF65-F5344CB8AC3E}">
        <p14:creationId xmlns:p14="http://schemas.microsoft.com/office/powerpoint/2010/main" val="25246908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4CE18-774B-E243-9272-4878CF12331B}"/>
              </a:ext>
            </a:extLst>
          </p:cNvPr>
          <p:cNvSpPr>
            <a:spLocks noGrp="1"/>
          </p:cNvSpPr>
          <p:nvPr>
            <p:ph type="title"/>
          </p:nvPr>
        </p:nvSpPr>
        <p:spPr/>
        <p:txBody>
          <a:bodyPr/>
          <a:lstStyle/>
          <a:p>
            <a:r>
              <a:rPr lang="en-GB"/>
              <a:t>array extras vs. for loop</a:t>
            </a:r>
            <a:br>
              <a:rPr lang="en-GB"/>
            </a:br>
            <a:r>
              <a:rPr lang="en-GB"/>
              <a:t>iterating arrays</a:t>
            </a:r>
          </a:p>
        </p:txBody>
      </p:sp>
      <p:sp>
        <p:nvSpPr>
          <p:cNvPr id="3" name="Content Placeholder 2">
            <a:extLst>
              <a:ext uri="{FF2B5EF4-FFF2-40B4-BE49-F238E27FC236}">
                <a16:creationId xmlns:a16="http://schemas.microsoft.com/office/drawing/2014/main" id="{03BD484F-C93A-C64F-9C09-F9873019D3DF}"/>
              </a:ext>
            </a:extLst>
          </p:cNvPr>
          <p:cNvSpPr>
            <a:spLocks noGrp="1"/>
          </p:cNvSpPr>
          <p:nvPr>
            <p:ph idx="1"/>
          </p:nvPr>
        </p:nvSpPr>
        <p:spPr>
          <a:xfrm>
            <a:off x="838200" y="1825625"/>
            <a:ext cx="6733854" cy="4351338"/>
          </a:xfrm>
        </p:spPr>
        <p:txBody>
          <a:bodyPr>
            <a:normAutofit fontScale="85000" lnSpcReduction="20000"/>
          </a:bodyPr>
          <a:lstStyle/>
          <a:p>
            <a:r>
              <a:rPr lang="en-GB" dirty="0" err="1"/>
              <a:t>máme</a:t>
            </a:r>
            <a:r>
              <a:rPr lang="en-GB" dirty="0"/>
              <a:t> sparse arrays</a:t>
            </a:r>
          </a:p>
          <a:p>
            <a:r>
              <a:rPr lang="en-GB" dirty="0"/>
              <a:t>a </a:t>
            </a:r>
            <a:r>
              <a:rPr lang="en-GB" dirty="0" err="1"/>
              <a:t>su</a:t>
            </a:r>
            <a:r>
              <a:rPr lang="en-GB" dirty="0"/>
              <a:t> </a:t>
            </a:r>
            <a:r>
              <a:rPr lang="en-GB" dirty="0" err="1"/>
              <a:t>dva</a:t>
            </a:r>
            <a:r>
              <a:rPr lang="en-GB" dirty="0"/>
              <a:t> </a:t>
            </a:r>
            <a:r>
              <a:rPr lang="en-GB" dirty="0" err="1"/>
              <a:t>sposoby</a:t>
            </a:r>
            <a:r>
              <a:rPr lang="en-GB" dirty="0"/>
              <a:t> </a:t>
            </a:r>
            <a:r>
              <a:rPr lang="en-GB" dirty="0" err="1"/>
              <a:t>iterovania</a:t>
            </a:r>
            <a:r>
              <a:rPr lang="en-GB" dirty="0"/>
              <a:t> </a:t>
            </a:r>
            <a:r>
              <a:rPr lang="en-GB" dirty="0" err="1"/>
              <a:t>nad</a:t>
            </a:r>
            <a:r>
              <a:rPr lang="en-GB" dirty="0"/>
              <a:t> array, </a:t>
            </a:r>
            <a:r>
              <a:rPr lang="en-GB" dirty="0" err="1"/>
              <a:t>podla</a:t>
            </a:r>
            <a:r>
              <a:rPr lang="en-GB" dirty="0"/>
              <a:t> </a:t>
            </a:r>
            <a:r>
              <a:rPr lang="en-GB" dirty="0" err="1"/>
              <a:t>pouziteho</a:t>
            </a:r>
            <a:r>
              <a:rPr lang="en-GB" dirty="0"/>
              <a:t> API </a:t>
            </a:r>
          </a:p>
          <a:p>
            <a:pPr lvl="1"/>
            <a:r>
              <a:rPr lang="en-GB" dirty="0"/>
              <a:t>over </a:t>
            </a:r>
            <a:r>
              <a:rPr lang="en-GB" b="1" dirty="0"/>
              <a:t>index</a:t>
            </a:r>
            <a:r>
              <a:rPr lang="en-GB" dirty="0"/>
              <a:t> from 0 to length-1 (</a:t>
            </a:r>
            <a:r>
              <a:rPr lang="en-GB" dirty="0" err="1"/>
              <a:t>vsecky</a:t>
            </a:r>
            <a:r>
              <a:rPr lang="en-GB" dirty="0"/>
              <a:t> </a:t>
            </a:r>
            <a:r>
              <a:rPr lang="en-GB" dirty="0" err="1"/>
              <a:t>itemy</a:t>
            </a:r>
            <a:r>
              <a:rPr lang="en-GB" dirty="0"/>
              <a:t>)</a:t>
            </a:r>
          </a:p>
          <a:p>
            <a:pPr lvl="2"/>
            <a:r>
              <a:rPr lang="en-GB" dirty="0" err="1"/>
              <a:t>ostatne</a:t>
            </a:r>
            <a:endParaRPr lang="en-GB" dirty="0"/>
          </a:p>
          <a:p>
            <a:pPr lvl="1"/>
            <a:r>
              <a:rPr lang="en-GB" dirty="0"/>
              <a:t>over </a:t>
            </a:r>
            <a:r>
              <a:rPr lang="en-GB" b="1" dirty="0"/>
              <a:t>defined</a:t>
            </a:r>
            <a:r>
              <a:rPr lang="en-GB" dirty="0"/>
              <a:t> array keys (</a:t>
            </a:r>
            <a:r>
              <a:rPr lang="en-GB" dirty="0" err="1"/>
              <a:t>iba</a:t>
            </a:r>
            <a:r>
              <a:rPr lang="en-GB" dirty="0"/>
              <a:t> </a:t>
            </a:r>
            <a:r>
              <a:rPr lang="en-GB" dirty="0" err="1"/>
              <a:t>definovane</a:t>
            </a:r>
            <a:r>
              <a:rPr lang="en-GB" dirty="0"/>
              <a:t> </a:t>
            </a:r>
            <a:r>
              <a:rPr lang="en-GB" dirty="0" err="1"/>
              <a:t>itemy</a:t>
            </a:r>
            <a:r>
              <a:rPr lang="en-GB" dirty="0"/>
              <a:t>)</a:t>
            </a:r>
          </a:p>
          <a:p>
            <a:pPr lvl="2"/>
            <a:r>
              <a:rPr lang="en-GB" dirty="0" err="1"/>
              <a:t>Array.prototype.forEach</a:t>
            </a:r>
            <a:r>
              <a:rPr lang="en-GB" dirty="0"/>
              <a:t>()</a:t>
            </a:r>
          </a:p>
          <a:p>
            <a:pPr lvl="2"/>
            <a:r>
              <a:rPr lang="en-GB" dirty="0" err="1"/>
              <a:t>Array.prototype.indexOf</a:t>
            </a:r>
            <a:r>
              <a:rPr lang="en-GB" dirty="0"/>
              <a:t>()</a:t>
            </a:r>
          </a:p>
          <a:p>
            <a:pPr lvl="2"/>
            <a:r>
              <a:rPr lang="en-GB" dirty="0" err="1"/>
              <a:t>Array.prototype.lastIndexOf</a:t>
            </a:r>
            <a:r>
              <a:rPr lang="en-GB" dirty="0"/>
              <a:t>()</a:t>
            </a:r>
          </a:p>
          <a:p>
            <a:pPr lvl="2"/>
            <a:r>
              <a:rPr lang="en-GB" dirty="0" err="1"/>
              <a:t>Array.prototype.filter</a:t>
            </a:r>
            <a:r>
              <a:rPr lang="en-GB" dirty="0"/>
              <a:t>()</a:t>
            </a:r>
          </a:p>
          <a:p>
            <a:pPr lvl="2"/>
            <a:r>
              <a:rPr lang="en-GB" dirty="0" err="1"/>
              <a:t>Array.prototype.map</a:t>
            </a:r>
            <a:r>
              <a:rPr lang="en-GB" dirty="0"/>
              <a:t>()* – but returns length</a:t>
            </a:r>
          </a:p>
          <a:p>
            <a:pPr lvl="2"/>
            <a:r>
              <a:rPr lang="en-GB" dirty="0" err="1"/>
              <a:t>Array.prototype.every</a:t>
            </a:r>
            <a:r>
              <a:rPr lang="en-GB" dirty="0"/>
              <a:t>()</a:t>
            </a:r>
          </a:p>
          <a:p>
            <a:pPr lvl="2"/>
            <a:r>
              <a:rPr lang="en-GB" dirty="0" err="1"/>
              <a:t>Array.prototype.some</a:t>
            </a:r>
            <a:r>
              <a:rPr lang="en-GB" dirty="0"/>
              <a:t>()</a:t>
            </a:r>
          </a:p>
          <a:p>
            <a:pPr lvl="2"/>
            <a:r>
              <a:rPr lang="en-GB" dirty="0" err="1"/>
              <a:t>Array.prototype.reduce</a:t>
            </a:r>
            <a:r>
              <a:rPr lang="en-GB" dirty="0"/>
              <a:t>()</a:t>
            </a:r>
          </a:p>
          <a:p>
            <a:pPr lvl="2"/>
            <a:r>
              <a:rPr lang="en-GB" dirty="0" err="1"/>
              <a:t>Array.prototype.reduceRight</a:t>
            </a:r>
            <a:r>
              <a:rPr lang="en-GB" dirty="0"/>
              <a:t>()</a:t>
            </a:r>
          </a:p>
          <a:p>
            <a:pPr lvl="2"/>
            <a:endParaRPr lang="en-GB" dirty="0"/>
          </a:p>
        </p:txBody>
      </p:sp>
      <p:pic>
        <p:nvPicPr>
          <p:cNvPr id="4" name="Picture 3">
            <a:extLst>
              <a:ext uri="{FF2B5EF4-FFF2-40B4-BE49-F238E27FC236}">
                <a16:creationId xmlns:a16="http://schemas.microsoft.com/office/drawing/2014/main" id="{99633002-2473-F349-B6ED-03EC501820F8}"/>
              </a:ext>
            </a:extLst>
          </p:cNvPr>
          <p:cNvPicPr>
            <a:picLocks noChangeAspect="1"/>
          </p:cNvPicPr>
          <p:nvPr/>
        </p:nvPicPr>
        <p:blipFill>
          <a:blip r:embed="rId3"/>
          <a:stretch>
            <a:fillRect/>
          </a:stretch>
        </p:blipFill>
        <p:spPr>
          <a:xfrm>
            <a:off x="8184873" y="0"/>
            <a:ext cx="383609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5" name="Ink 4">
                <a:extLst>
                  <a:ext uri="{FF2B5EF4-FFF2-40B4-BE49-F238E27FC236}">
                    <a16:creationId xmlns:a16="http://schemas.microsoft.com/office/drawing/2014/main" id="{BC8F5741-44FD-BF47-89CF-426D31B4B53D}"/>
                  </a:ext>
                </a:extLst>
              </p14:cNvPr>
              <p14:cNvContentPartPr/>
              <p14:nvPr/>
            </p14:nvContentPartPr>
            <p14:xfrm>
              <a:off x="11639670" y="34854"/>
              <a:ext cx="391680" cy="316800"/>
            </p14:xfrm>
          </p:contentPart>
        </mc:Choice>
        <mc:Fallback>
          <p:pic>
            <p:nvPicPr>
              <p:cNvPr id="5" name="Ink 4">
                <a:extLst>
                  <a:ext uri="{FF2B5EF4-FFF2-40B4-BE49-F238E27FC236}">
                    <a16:creationId xmlns:a16="http://schemas.microsoft.com/office/drawing/2014/main" id="{BC8F5741-44FD-BF47-89CF-426D31B4B53D}"/>
                  </a:ext>
                </a:extLst>
              </p:cNvPr>
              <p:cNvPicPr/>
              <p:nvPr/>
            </p:nvPicPr>
            <p:blipFill>
              <a:blip r:embed="rId5"/>
              <a:stretch>
                <a:fillRect/>
              </a:stretch>
            </p:blipFill>
            <p:spPr>
              <a:xfrm>
                <a:off x="11631030" y="25854"/>
                <a:ext cx="409320" cy="334440"/>
              </a:xfrm>
              <a:prstGeom prst="rect">
                <a:avLst/>
              </a:prstGeom>
            </p:spPr>
          </p:pic>
        </mc:Fallback>
      </mc:AlternateContent>
      <p:sp>
        <p:nvSpPr>
          <p:cNvPr id="8" name="Rectangle 7">
            <a:extLst>
              <a:ext uri="{FF2B5EF4-FFF2-40B4-BE49-F238E27FC236}">
                <a16:creationId xmlns:a16="http://schemas.microsoft.com/office/drawing/2014/main" id="{615AC8CD-6952-2B4C-ABC0-23F8B4DDB5D5}"/>
              </a:ext>
            </a:extLst>
          </p:cNvPr>
          <p:cNvSpPr/>
          <p:nvPr/>
        </p:nvSpPr>
        <p:spPr>
          <a:xfrm>
            <a:off x="838200" y="6311900"/>
            <a:ext cx="5950668" cy="461665"/>
          </a:xfrm>
          <a:prstGeom prst="rect">
            <a:avLst/>
          </a:prstGeom>
        </p:spPr>
        <p:txBody>
          <a:bodyPr wrap="none">
            <a:spAutoFit/>
          </a:bodyPr>
          <a:lstStyle/>
          <a:p>
            <a:r>
              <a:rPr lang="sk-SK" sz="1200" b="1" dirty="0"/>
              <a:t>Excel je tu: </a:t>
            </a:r>
            <a:r>
              <a:rPr lang="sk-SK" sz="1200" dirty="0"/>
              <a:t>/02-prednasky/</a:t>
            </a:r>
            <a:r>
              <a:rPr lang="sk-SK" sz="1200" dirty="0" err="1"/>
              <a:t>js-api-doc.xlsx</a:t>
            </a:r>
            <a:endParaRPr lang="sk-SK" sz="1200" dirty="0"/>
          </a:p>
          <a:p>
            <a:r>
              <a:rPr lang="sk-SK" sz="1200" dirty="0">
                <a:hlinkClick r:id="rId6"/>
              </a:rPr>
              <a:t>https://developer.mozilla.org/en-US/docs/Web/JavaScript/Reference/Global_Objects/Array</a:t>
            </a:r>
            <a:endParaRPr lang="sk-SK" sz="1200" dirty="0"/>
          </a:p>
        </p:txBody>
      </p:sp>
    </p:spTree>
    <p:extLst>
      <p:ext uri="{BB962C8B-B14F-4D97-AF65-F5344CB8AC3E}">
        <p14:creationId xmlns:p14="http://schemas.microsoft.com/office/powerpoint/2010/main" val="2509245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Shape 130"/>
          <p:cNvSpPr>
            <a:spLocks noGrp="1"/>
          </p:cNvSpPr>
          <p:nvPr>
            <p:ph type="title"/>
          </p:nvPr>
        </p:nvSpPr>
        <p:spPr>
          <a:prstGeom prst="rect">
            <a:avLst/>
          </a:prstGeom>
        </p:spPr>
        <p:txBody>
          <a:bodyPr/>
          <a:lstStyle/>
          <a:p>
            <a:r>
              <a:t>Functional JavaScript</a:t>
            </a:r>
          </a:p>
        </p:txBody>
      </p:sp>
      <p:sp>
        <p:nvSpPr>
          <p:cNvPr id="131" name="Shape 131"/>
          <p:cNvSpPr>
            <a:spLocks noGrp="1"/>
          </p:cNvSpPr>
          <p:nvPr>
            <p:ph idx="1"/>
          </p:nvPr>
        </p:nvSpPr>
        <p:spPr>
          <a:xfrm>
            <a:off x="838200" y="1825625"/>
            <a:ext cx="10515600" cy="1213668"/>
          </a:xfrm>
          <a:prstGeom prst="rect">
            <a:avLst/>
          </a:prstGeom>
        </p:spPr>
        <p:txBody>
          <a:bodyPr/>
          <a:lstStyle/>
          <a:p>
            <a:r>
              <a:t>JavaScript is a multi-paradigm language</a:t>
            </a:r>
          </a:p>
          <a:p>
            <a:r>
              <a:t>It can be used to program functionally</a:t>
            </a:r>
          </a:p>
        </p:txBody>
      </p:sp>
      <p:sp>
        <p:nvSpPr>
          <p:cNvPr id="132" name="Shape 132"/>
          <p:cNvSpPr/>
          <p:nvPr/>
        </p:nvSpPr>
        <p:spPr>
          <a:xfrm>
            <a:off x="838200" y="3174230"/>
            <a:ext cx="4299857" cy="3197353"/>
          </a:xfrm>
          <a:prstGeom prst="rect">
            <a:avLst/>
          </a:prstGeom>
          <a:ln w="12700">
            <a:miter lim="400000"/>
          </a:ln>
          <a:extLst>
            <a:ext uri="{C572A759-6A51-4108-AA02-DFA0A04FC94B}">
              <ma14:wrappingTextBoxFlag xmlns="" xmlns:ma14="http://schemas.microsoft.com/office/mac/drawingml/2011/main" val="1"/>
            </a:ext>
          </a:extLst>
        </p:spPr>
        <p:txBody>
          <a:bodyPr lIns="45719" rIns="45719">
            <a:normAutofit/>
          </a:bodyPr>
          <a:lstStyle/>
          <a:p>
            <a:pPr>
              <a:lnSpc>
                <a:spcPct val="72000"/>
              </a:lnSpc>
              <a:spcBef>
                <a:spcPts val="1000"/>
              </a:spcBef>
              <a:defRPr sz="1900" b="1"/>
            </a:pPr>
            <a:r>
              <a:rPr dirty="0"/>
              <a:t>FP idioms:</a:t>
            </a:r>
          </a:p>
          <a:p>
            <a:pPr marL="228600" indent="-228600">
              <a:lnSpc>
                <a:spcPct val="72000"/>
              </a:lnSpc>
              <a:spcBef>
                <a:spcPts val="1000"/>
              </a:spcBef>
              <a:buSzPct val="100000"/>
              <a:buFont typeface="Arial"/>
              <a:buChar char="•"/>
              <a:defRPr sz="1900"/>
            </a:pPr>
            <a:r>
              <a:rPr dirty="0"/>
              <a:t>iterative functions, which can replace loops, </a:t>
            </a:r>
          </a:p>
          <a:p>
            <a:pPr marL="228600" indent="-228600">
              <a:lnSpc>
                <a:spcPct val="72000"/>
              </a:lnSpc>
              <a:spcBef>
                <a:spcPts val="1000"/>
              </a:spcBef>
              <a:buSzPct val="100000"/>
              <a:buFont typeface="Arial"/>
              <a:buChar char="•"/>
              <a:defRPr sz="1900"/>
            </a:pPr>
            <a:r>
              <a:rPr dirty="0"/>
              <a:t>list processing </a:t>
            </a:r>
          </a:p>
          <a:p>
            <a:pPr marL="228600" indent="-228600">
              <a:lnSpc>
                <a:spcPct val="72000"/>
              </a:lnSpc>
              <a:spcBef>
                <a:spcPts val="1000"/>
              </a:spcBef>
              <a:buSzPct val="100000"/>
              <a:buFont typeface="Arial"/>
              <a:buChar char="•"/>
              <a:defRPr sz="1900"/>
            </a:pPr>
            <a:r>
              <a:rPr dirty="0"/>
              <a:t>function manipulations</a:t>
            </a:r>
          </a:p>
          <a:p>
            <a:pPr marL="228600" indent="-228600">
              <a:lnSpc>
                <a:spcPct val="72000"/>
              </a:lnSpc>
              <a:spcBef>
                <a:spcPts val="1000"/>
              </a:spcBef>
              <a:buSzPct val="100000"/>
              <a:buFont typeface="Arial"/>
              <a:buChar char="•"/>
              <a:defRPr sz="1900"/>
            </a:pPr>
            <a:r>
              <a:rPr lang="en-US" dirty="0"/>
              <a:t>i</a:t>
            </a:r>
            <a:r>
              <a:rPr dirty="0"/>
              <a:t>mmutability</a:t>
            </a:r>
          </a:p>
          <a:p>
            <a:pPr marL="228600" indent="-228600">
              <a:lnSpc>
                <a:spcPct val="72000"/>
              </a:lnSpc>
              <a:spcBef>
                <a:spcPts val="1000"/>
              </a:spcBef>
              <a:buSzPct val="100000"/>
              <a:buFont typeface="Arial"/>
              <a:buChar char="•"/>
              <a:defRPr sz="1900"/>
            </a:pPr>
            <a:r>
              <a:rPr dirty="0"/>
              <a:t>pure functions</a:t>
            </a:r>
          </a:p>
          <a:p>
            <a:pPr marL="228600" indent="-228600">
              <a:lnSpc>
                <a:spcPct val="72000"/>
              </a:lnSpc>
              <a:spcBef>
                <a:spcPts val="1000"/>
              </a:spcBef>
              <a:buSzPct val="100000"/>
              <a:buFont typeface="Arial"/>
              <a:buChar char="•"/>
              <a:defRPr sz="1900"/>
            </a:pPr>
            <a:r>
              <a:rPr dirty="0"/>
              <a:t>branching</a:t>
            </a:r>
          </a:p>
          <a:p>
            <a:pPr marL="228600" indent="-228600">
              <a:lnSpc>
                <a:spcPct val="72000"/>
              </a:lnSpc>
              <a:spcBef>
                <a:spcPts val="1000"/>
              </a:spcBef>
              <a:buSzPct val="100000"/>
              <a:buFont typeface="Arial"/>
              <a:buChar char="•"/>
              <a:defRPr sz="1900"/>
            </a:pPr>
            <a:r>
              <a:rPr dirty="0"/>
              <a:t>... and many other things, </a:t>
            </a:r>
          </a:p>
        </p:txBody>
      </p:sp>
      <p:sp>
        <p:nvSpPr>
          <p:cNvPr id="133" name="Shape 133"/>
          <p:cNvSpPr/>
          <p:nvPr/>
        </p:nvSpPr>
        <p:spPr>
          <a:xfrm>
            <a:off x="5710644" y="3174230"/>
            <a:ext cx="4299858" cy="3253741"/>
          </a:xfrm>
          <a:prstGeom prst="rect">
            <a:avLst/>
          </a:prstGeom>
          <a:ln w="12700">
            <a:miter lim="400000"/>
          </a:ln>
          <a:extLst>
            <a:ext uri="{C572A759-6A51-4108-AA02-DFA0A04FC94B}">
              <ma14:wrappingTextBoxFlag xmlns="" xmlns:ma14="http://schemas.microsoft.com/office/mac/drawingml/2011/main" val="1"/>
            </a:ext>
          </a:extLst>
        </p:spPr>
        <p:txBody>
          <a:bodyPr lIns="45719" rIns="45719">
            <a:normAutofit/>
          </a:bodyPr>
          <a:lstStyle/>
          <a:p>
            <a:pPr>
              <a:lnSpc>
                <a:spcPct val="72000"/>
              </a:lnSpc>
              <a:spcBef>
                <a:spcPts val="1000"/>
              </a:spcBef>
              <a:defRPr sz="2100" b="1"/>
            </a:pPr>
            <a:r>
              <a:t>Can help us to keep code:</a:t>
            </a:r>
          </a:p>
          <a:p>
            <a:pPr marL="228600" indent="-228600">
              <a:lnSpc>
                <a:spcPct val="72000"/>
              </a:lnSpc>
              <a:spcBef>
                <a:spcPts val="1000"/>
              </a:spcBef>
              <a:buSzPct val="100000"/>
              <a:buFont typeface="Arial"/>
              <a:buChar char="•"/>
              <a:defRPr sz="2100"/>
            </a:pPr>
            <a:r>
              <a:t>smaller</a:t>
            </a:r>
          </a:p>
          <a:p>
            <a:pPr marL="228600" indent="-228600">
              <a:lnSpc>
                <a:spcPct val="72000"/>
              </a:lnSpc>
              <a:spcBef>
                <a:spcPts val="1000"/>
              </a:spcBef>
              <a:buSzPct val="100000"/>
              <a:buFont typeface="Arial"/>
              <a:buChar char="•"/>
              <a:defRPr sz="2100"/>
            </a:pPr>
            <a:r>
              <a:t>cleaner/readable/semantic</a:t>
            </a:r>
          </a:p>
          <a:p>
            <a:pPr marL="228600" indent="-228600">
              <a:lnSpc>
                <a:spcPct val="72000"/>
              </a:lnSpc>
              <a:spcBef>
                <a:spcPts val="1000"/>
              </a:spcBef>
              <a:buSzPct val="100000"/>
              <a:buFont typeface="Arial"/>
              <a:buChar char="•"/>
              <a:defRPr sz="2100"/>
            </a:pPr>
            <a:r>
              <a:t>testable</a:t>
            </a:r>
          </a:p>
          <a:p>
            <a:pPr marL="228600" indent="-228600">
              <a:lnSpc>
                <a:spcPct val="72000"/>
              </a:lnSpc>
              <a:spcBef>
                <a:spcPts val="1000"/>
              </a:spcBef>
              <a:buSzPct val="100000"/>
              <a:buFont typeface="Arial"/>
              <a:buChar char="•"/>
              <a:defRPr sz="2100"/>
            </a:pPr>
            <a:r>
              <a:t>reusable</a:t>
            </a:r>
          </a:p>
          <a:p>
            <a:pPr marL="228600" indent="-228600">
              <a:lnSpc>
                <a:spcPct val="72000"/>
              </a:lnSpc>
              <a:spcBef>
                <a:spcPts val="1000"/>
              </a:spcBef>
              <a:buSzPct val="100000"/>
              <a:buFont typeface="Arial"/>
              <a:buChar char="•"/>
              <a:defRPr sz="2100"/>
            </a:pPr>
            <a:r>
              <a:t>maintainable</a:t>
            </a:r>
          </a:p>
          <a:p>
            <a:pPr marL="228600" indent="-228600">
              <a:lnSpc>
                <a:spcPct val="72000"/>
              </a:lnSpc>
              <a:spcBef>
                <a:spcPts val="1000"/>
              </a:spcBef>
              <a:buSzPct val="100000"/>
              <a:buFont typeface="Arial"/>
              <a:buChar char="•"/>
              <a:defRPr sz="2100"/>
            </a:pPr>
            <a:r>
              <a:t>….</a:t>
            </a:r>
          </a:p>
          <a:p>
            <a:pPr marL="228600" indent="-228600">
              <a:lnSpc>
                <a:spcPct val="72000"/>
              </a:lnSpc>
              <a:spcBef>
                <a:spcPts val="1000"/>
              </a:spcBef>
              <a:buSzPct val="100000"/>
              <a:buFont typeface="Arial"/>
              <a:buChar char="•"/>
              <a:defRPr sz="2100"/>
            </a:pPr>
            <a:r>
              <a:t>more fun</a:t>
            </a:r>
          </a:p>
        </p:txBody>
      </p:sp>
      <p:sp>
        <p:nvSpPr>
          <p:cNvPr id="6" name="Shape 145"/>
          <p:cNvSpPr/>
          <p:nvPr/>
        </p:nvSpPr>
        <p:spPr>
          <a:xfrm>
            <a:off x="256638" y="3493977"/>
            <a:ext cx="581561" cy="262848"/>
          </a:xfrm>
          <a:prstGeom prst="rightArrow">
            <a:avLst>
              <a:gd name="adj1" fmla="val 50000"/>
              <a:gd name="adj2" fmla="val 50000"/>
            </a:avLst>
          </a:prstGeom>
          <a:solidFill>
            <a:srgbClr val="548235"/>
          </a:solidFill>
          <a:ln w="12700">
            <a:solidFill>
              <a:srgbClr val="42719B"/>
            </a:solidFill>
            <a:miter/>
          </a:ln>
        </p:spPr>
        <p:txBody>
          <a:bodyPr lIns="45719" rIns="45719" anchor="ctr"/>
          <a:lstStyle/>
          <a:p>
            <a:pPr algn="ctr">
              <a:defRPr>
                <a:solidFill>
                  <a:srgbClr val="FFFFFF"/>
                </a:solidFill>
              </a:defRPr>
            </a:pPr>
            <a:endParaRPr/>
          </a:p>
        </p:txBody>
      </p:sp>
      <p:sp>
        <p:nvSpPr>
          <p:cNvPr id="7" name="Shape 145"/>
          <p:cNvSpPr/>
          <p:nvPr/>
        </p:nvSpPr>
        <p:spPr>
          <a:xfrm>
            <a:off x="256638" y="4054337"/>
            <a:ext cx="581561" cy="262848"/>
          </a:xfrm>
          <a:prstGeom prst="rightArrow">
            <a:avLst>
              <a:gd name="adj1" fmla="val 50000"/>
              <a:gd name="adj2" fmla="val 50000"/>
            </a:avLst>
          </a:prstGeom>
          <a:solidFill>
            <a:srgbClr val="548235"/>
          </a:solidFill>
          <a:ln w="12700">
            <a:solidFill>
              <a:srgbClr val="42719B"/>
            </a:solidFill>
            <a:miter/>
          </a:ln>
        </p:spPr>
        <p:txBody>
          <a:bodyPr lIns="45719" rIns="45719" anchor="ctr"/>
          <a:lstStyle/>
          <a:p>
            <a:pPr algn="ctr">
              <a:defRPr>
                <a:solidFill>
                  <a:srgbClr val="FFFFFF"/>
                </a:solidFill>
              </a:defRPr>
            </a:pPr>
            <a:endParaRPr/>
          </a:p>
        </p:txBody>
      </p:sp>
      <p:sp>
        <p:nvSpPr>
          <p:cNvPr id="8" name="Shape 145">
            <a:extLst>
              <a:ext uri="{FF2B5EF4-FFF2-40B4-BE49-F238E27FC236}">
                <a16:creationId xmlns:a16="http://schemas.microsoft.com/office/drawing/2014/main" id="{10BFC12B-D863-A645-B6EE-45EA5CCA7F82}"/>
              </a:ext>
            </a:extLst>
          </p:cNvPr>
          <p:cNvSpPr/>
          <p:nvPr/>
        </p:nvSpPr>
        <p:spPr>
          <a:xfrm>
            <a:off x="256637" y="4389752"/>
            <a:ext cx="581561" cy="262848"/>
          </a:xfrm>
          <a:prstGeom prst="rightArrow">
            <a:avLst>
              <a:gd name="adj1" fmla="val 50000"/>
              <a:gd name="adj2" fmla="val 50000"/>
            </a:avLst>
          </a:prstGeom>
          <a:solidFill>
            <a:srgbClr val="548235"/>
          </a:solidFill>
          <a:ln w="12700">
            <a:solidFill>
              <a:srgbClr val="42719B"/>
            </a:solidFill>
            <a:miter/>
          </a:ln>
        </p:spPr>
        <p:txBody>
          <a:bodyPr lIns="45719" rIns="45719" anchor="ctr"/>
          <a:lstStyle/>
          <a:p>
            <a:pPr algn="ctr">
              <a:defRPr>
                <a:solidFill>
                  <a:srgbClr val="FFFFFF"/>
                </a:solidFill>
              </a:defRPr>
            </a:pPr>
            <a:endParaRPr/>
          </a:p>
        </p:txBody>
      </p:sp>
      <p:sp>
        <p:nvSpPr>
          <p:cNvPr id="9" name="Shape 145">
            <a:extLst>
              <a:ext uri="{FF2B5EF4-FFF2-40B4-BE49-F238E27FC236}">
                <a16:creationId xmlns:a16="http://schemas.microsoft.com/office/drawing/2014/main" id="{37B54E5B-02F5-D64C-AA0B-56B51A767956}"/>
              </a:ext>
            </a:extLst>
          </p:cNvPr>
          <p:cNvSpPr/>
          <p:nvPr/>
        </p:nvSpPr>
        <p:spPr>
          <a:xfrm>
            <a:off x="256636" y="5038046"/>
            <a:ext cx="581561" cy="262848"/>
          </a:xfrm>
          <a:prstGeom prst="rightArrow">
            <a:avLst>
              <a:gd name="adj1" fmla="val 50000"/>
              <a:gd name="adj2" fmla="val 50000"/>
            </a:avLst>
          </a:prstGeom>
          <a:solidFill>
            <a:srgbClr val="548235"/>
          </a:solidFill>
          <a:ln w="12700">
            <a:solidFill>
              <a:srgbClr val="42719B"/>
            </a:solidFill>
            <a:miter/>
          </a:ln>
        </p:spPr>
        <p:txBody>
          <a:bodyPr lIns="45719" rIns="45719" anchor="ctr"/>
          <a:lstStyle/>
          <a:p>
            <a:pPr algn="ctr">
              <a:defRPr>
                <a:solidFill>
                  <a:srgbClr val="FFFFFF"/>
                </a:solidFill>
              </a:defRPr>
            </a:pPr>
            <a:endParaRPr/>
          </a:p>
        </p:txBody>
      </p:sp>
      <p:sp>
        <p:nvSpPr>
          <p:cNvPr id="10" name="Shape 145">
            <a:extLst>
              <a:ext uri="{FF2B5EF4-FFF2-40B4-BE49-F238E27FC236}">
                <a16:creationId xmlns:a16="http://schemas.microsoft.com/office/drawing/2014/main" id="{CE8785FE-BDE5-EF4D-BE69-0526E53EA7FF}"/>
              </a:ext>
            </a:extLst>
          </p:cNvPr>
          <p:cNvSpPr/>
          <p:nvPr/>
        </p:nvSpPr>
        <p:spPr>
          <a:xfrm>
            <a:off x="265613" y="4731456"/>
            <a:ext cx="581561" cy="262848"/>
          </a:xfrm>
          <a:prstGeom prst="rightArrow">
            <a:avLst>
              <a:gd name="adj1" fmla="val 50000"/>
              <a:gd name="adj2" fmla="val 50000"/>
            </a:avLst>
          </a:prstGeom>
          <a:solidFill>
            <a:srgbClr val="548235"/>
          </a:solidFill>
          <a:ln w="12700">
            <a:solidFill>
              <a:srgbClr val="42719B"/>
            </a:solidFill>
            <a:miter/>
          </a:ln>
        </p:spPr>
        <p:txBody>
          <a:bodyPr lIns="45719" rIns="45719" anchor="ctr"/>
          <a:lstStyle/>
          <a:p>
            <a:pPr algn="ctr">
              <a:defRPr>
                <a:solidFill>
                  <a:srgbClr val="FFFFFF"/>
                </a:solidFill>
              </a:defRPr>
            </a:pPr>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1">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build="p" animBg="1"/>
      <p:bldP spid="132" grpId="0" animBg="1"/>
      <p:bldP spid="133" grpId="0" animBg="1"/>
      <p:bldP spid="6" grpId="0" animBg="1"/>
      <p:bldP spid="7" grpId="0" animBg="1"/>
      <p:bldP spid="8" grpId="0" animBg="1"/>
      <p:bldP spid="9" grpId="0" animBg="1"/>
      <p:bldP spid="1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4CE18-774B-E243-9272-4878CF12331B}"/>
              </a:ext>
            </a:extLst>
          </p:cNvPr>
          <p:cNvSpPr>
            <a:spLocks noGrp="1"/>
          </p:cNvSpPr>
          <p:nvPr>
            <p:ph type="title"/>
          </p:nvPr>
        </p:nvSpPr>
        <p:spPr/>
        <p:txBody>
          <a:bodyPr/>
          <a:lstStyle/>
          <a:p>
            <a:r>
              <a:rPr lang="en-GB"/>
              <a:t>array extras vs. for loop </a:t>
            </a:r>
            <a:br>
              <a:rPr lang="en-GB"/>
            </a:br>
            <a:endParaRPr lang="en-GB"/>
          </a:p>
        </p:txBody>
      </p:sp>
      <p:sp>
        <p:nvSpPr>
          <p:cNvPr id="7" name="Content Placeholder 6">
            <a:extLst>
              <a:ext uri="{FF2B5EF4-FFF2-40B4-BE49-F238E27FC236}">
                <a16:creationId xmlns:a16="http://schemas.microsoft.com/office/drawing/2014/main" id="{DC564C79-9A0B-B745-8B9D-63998CEFFE8D}"/>
              </a:ext>
            </a:extLst>
          </p:cNvPr>
          <p:cNvSpPr>
            <a:spLocks noGrp="1"/>
          </p:cNvSpPr>
          <p:nvPr>
            <p:ph sz="half" idx="1"/>
          </p:nvPr>
        </p:nvSpPr>
        <p:spPr/>
        <p:txBody>
          <a:bodyPr/>
          <a:lstStyle/>
          <a:p>
            <a:endParaRPr lang="en-GB"/>
          </a:p>
        </p:txBody>
      </p:sp>
      <p:sp>
        <p:nvSpPr>
          <p:cNvPr id="8" name="Content Placeholder 7">
            <a:extLst>
              <a:ext uri="{FF2B5EF4-FFF2-40B4-BE49-F238E27FC236}">
                <a16:creationId xmlns:a16="http://schemas.microsoft.com/office/drawing/2014/main" id="{F1C73374-BF77-6049-9611-0996A00FC4BA}"/>
              </a:ext>
            </a:extLst>
          </p:cNvPr>
          <p:cNvSpPr>
            <a:spLocks noGrp="1"/>
          </p:cNvSpPr>
          <p:nvPr>
            <p:ph sz="half" idx="2"/>
          </p:nvPr>
        </p:nvSpPr>
        <p:spPr/>
        <p:txBody>
          <a:bodyPr/>
          <a:lstStyle/>
          <a:p>
            <a:endParaRPr lang="en-GB"/>
          </a:p>
        </p:txBody>
      </p:sp>
      <p:pic>
        <p:nvPicPr>
          <p:cNvPr id="9" name="Picture 8">
            <a:extLst>
              <a:ext uri="{FF2B5EF4-FFF2-40B4-BE49-F238E27FC236}">
                <a16:creationId xmlns:a16="http://schemas.microsoft.com/office/drawing/2014/main" id="{0DD6A622-F2F6-3045-AFC6-9019158325A8}"/>
              </a:ext>
            </a:extLst>
          </p:cNvPr>
          <p:cNvPicPr>
            <a:picLocks noChangeAspect="1"/>
          </p:cNvPicPr>
          <p:nvPr/>
        </p:nvPicPr>
        <p:blipFill>
          <a:blip r:embed="rId2"/>
          <a:stretch>
            <a:fillRect/>
          </a:stretch>
        </p:blipFill>
        <p:spPr>
          <a:xfrm>
            <a:off x="838200" y="1232059"/>
            <a:ext cx="4883738" cy="5291889"/>
          </a:xfrm>
          <a:prstGeom prst="rect">
            <a:avLst/>
          </a:prstGeom>
        </p:spPr>
      </p:pic>
      <p:pic>
        <p:nvPicPr>
          <p:cNvPr id="10" name="Picture 9">
            <a:extLst>
              <a:ext uri="{FF2B5EF4-FFF2-40B4-BE49-F238E27FC236}">
                <a16:creationId xmlns:a16="http://schemas.microsoft.com/office/drawing/2014/main" id="{37C72230-0648-3143-AFB3-A0C384DB6511}"/>
              </a:ext>
            </a:extLst>
          </p:cNvPr>
          <p:cNvPicPr>
            <a:picLocks noChangeAspect="1"/>
          </p:cNvPicPr>
          <p:nvPr/>
        </p:nvPicPr>
        <p:blipFill>
          <a:blip r:embed="rId3"/>
          <a:stretch>
            <a:fillRect/>
          </a:stretch>
        </p:blipFill>
        <p:spPr>
          <a:xfrm>
            <a:off x="6172200" y="1232058"/>
            <a:ext cx="4643343" cy="5291889"/>
          </a:xfrm>
          <a:prstGeom prst="rect">
            <a:avLst/>
          </a:prstGeom>
        </p:spPr>
      </p:pic>
      <p:pic>
        <p:nvPicPr>
          <p:cNvPr id="11" name="Picture 10">
            <a:extLst>
              <a:ext uri="{FF2B5EF4-FFF2-40B4-BE49-F238E27FC236}">
                <a16:creationId xmlns:a16="http://schemas.microsoft.com/office/drawing/2014/main" id="{B76D3022-14DC-B247-B90F-99932516DE02}"/>
              </a:ext>
            </a:extLst>
          </p:cNvPr>
          <p:cNvPicPr>
            <a:picLocks noChangeAspect="1"/>
          </p:cNvPicPr>
          <p:nvPr/>
        </p:nvPicPr>
        <p:blipFill>
          <a:blip r:embed="rId4"/>
          <a:stretch>
            <a:fillRect/>
          </a:stretch>
        </p:blipFill>
        <p:spPr>
          <a:xfrm>
            <a:off x="6290210" y="2681057"/>
            <a:ext cx="2679129" cy="1027884"/>
          </a:xfrm>
          <a:prstGeom prst="rect">
            <a:avLst/>
          </a:prstGeom>
        </p:spPr>
      </p:pic>
      <p:cxnSp>
        <p:nvCxnSpPr>
          <p:cNvPr id="13" name="Straight Connector 12">
            <a:extLst>
              <a:ext uri="{FF2B5EF4-FFF2-40B4-BE49-F238E27FC236}">
                <a16:creationId xmlns:a16="http://schemas.microsoft.com/office/drawing/2014/main" id="{7DB495CC-60A2-144F-87D1-EBB735EE7B60}"/>
              </a:ext>
            </a:extLst>
          </p:cNvPr>
          <p:cNvCxnSpPr>
            <a:cxnSpLocks/>
          </p:cNvCxnSpPr>
          <p:nvPr/>
        </p:nvCxnSpPr>
        <p:spPr>
          <a:xfrm>
            <a:off x="924674" y="2979506"/>
            <a:ext cx="31849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FFB1A38-9F74-A640-85B1-FEBDC9558B30}"/>
              </a:ext>
            </a:extLst>
          </p:cNvPr>
          <p:cNvCxnSpPr>
            <a:cxnSpLocks/>
          </p:cNvCxnSpPr>
          <p:nvPr/>
        </p:nvCxnSpPr>
        <p:spPr>
          <a:xfrm>
            <a:off x="2669568" y="2979506"/>
            <a:ext cx="31849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4AB3A6-1ACF-C34E-AA48-817F9EE63D9A}"/>
              </a:ext>
            </a:extLst>
          </p:cNvPr>
          <p:cNvCxnSpPr>
            <a:cxnSpLocks/>
          </p:cNvCxnSpPr>
          <p:nvPr/>
        </p:nvCxnSpPr>
        <p:spPr>
          <a:xfrm>
            <a:off x="6604571" y="2977794"/>
            <a:ext cx="31849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C3A4FAF1-540E-F746-9BBF-3DE963FFBC03}"/>
              </a:ext>
            </a:extLst>
          </p:cNvPr>
          <p:cNvPicPr>
            <a:picLocks noChangeAspect="1"/>
          </p:cNvPicPr>
          <p:nvPr/>
        </p:nvPicPr>
        <p:blipFill>
          <a:blip r:embed="rId5"/>
          <a:stretch>
            <a:fillRect/>
          </a:stretch>
        </p:blipFill>
        <p:spPr>
          <a:xfrm>
            <a:off x="6172200" y="3811233"/>
            <a:ext cx="4643343" cy="2662467"/>
          </a:xfrm>
          <a:prstGeom prst="rect">
            <a:avLst/>
          </a:prstGeom>
        </p:spPr>
      </p:pic>
      <p:cxnSp>
        <p:nvCxnSpPr>
          <p:cNvPr id="18" name="Straight Connector 17">
            <a:extLst>
              <a:ext uri="{FF2B5EF4-FFF2-40B4-BE49-F238E27FC236}">
                <a16:creationId xmlns:a16="http://schemas.microsoft.com/office/drawing/2014/main" id="{A2C4CE40-15E5-A74E-9FE6-B0AA0E5D7A3D}"/>
              </a:ext>
            </a:extLst>
          </p:cNvPr>
          <p:cNvCxnSpPr>
            <a:cxnSpLocks/>
          </p:cNvCxnSpPr>
          <p:nvPr/>
        </p:nvCxnSpPr>
        <p:spPr>
          <a:xfrm>
            <a:off x="7198760" y="3667845"/>
            <a:ext cx="31849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021ECD2-E3C0-284B-8364-AA8AB9D3FE20}"/>
              </a:ext>
            </a:extLst>
          </p:cNvPr>
          <p:cNvCxnSpPr>
            <a:cxnSpLocks/>
          </p:cNvCxnSpPr>
          <p:nvPr/>
        </p:nvCxnSpPr>
        <p:spPr>
          <a:xfrm>
            <a:off x="2082230" y="3541160"/>
            <a:ext cx="31849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D63DCB-6FDB-4549-AF0C-DA5C1B52E9DF}"/>
              </a:ext>
            </a:extLst>
          </p:cNvPr>
          <p:cNvCxnSpPr>
            <a:cxnSpLocks/>
          </p:cNvCxnSpPr>
          <p:nvPr/>
        </p:nvCxnSpPr>
        <p:spPr>
          <a:xfrm>
            <a:off x="8030967" y="4393916"/>
            <a:ext cx="496584"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E5FCE73-542B-5D43-B994-23C3BF2DD862}"/>
              </a:ext>
            </a:extLst>
          </p:cNvPr>
          <p:cNvCxnSpPr>
            <a:cxnSpLocks/>
          </p:cNvCxnSpPr>
          <p:nvPr/>
        </p:nvCxnSpPr>
        <p:spPr>
          <a:xfrm>
            <a:off x="7926513" y="4022334"/>
            <a:ext cx="1042826"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0E4D2D2-6FCE-F143-9E21-31AD848756BF}"/>
              </a:ext>
            </a:extLst>
          </p:cNvPr>
          <p:cNvCxnSpPr>
            <a:cxnSpLocks/>
          </p:cNvCxnSpPr>
          <p:nvPr/>
        </p:nvCxnSpPr>
        <p:spPr>
          <a:xfrm>
            <a:off x="8661115" y="4731251"/>
            <a:ext cx="804808"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81F94E6-A78F-A44A-8587-87A2DA574010}"/>
              </a:ext>
            </a:extLst>
          </p:cNvPr>
          <p:cNvCxnSpPr>
            <a:cxnSpLocks/>
          </p:cNvCxnSpPr>
          <p:nvPr/>
        </p:nvCxnSpPr>
        <p:spPr>
          <a:xfrm>
            <a:off x="9388868" y="5469278"/>
            <a:ext cx="804808"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9385BAC-591F-2343-8E96-81FE8E8A2370}"/>
              </a:ext>
            </a:extLst>
          </p:cNvPr>
          <p:cNvCxnSpPr>
            <a:cxnSpLocks/>
          </p:cNvCxnSpPr>
          <p:nvPr/>
        </p:nvCxnSpPr>
        <p:spPr>
          <a:xfrm>
            <a:off x="8164531" y="5662775"/>
            <a:ext cx="496584"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F7A242E-5930-314B-B518-1BF4C096E66F}"/>
              </a:ext>
            </a:extLst>
          </p:cNvPr>
          <p:cNvCxnSpPr>
            <a:cxnSpLocks/>
          </p:cNvCxnSpPr>
          <p:nvPr/>
        </p:nvCxnSpPr>
        <p:spPr>
          <a:xfrm>
            <a:off x="7198760" y="5825449"/>
            <a:ext cx="496584"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22530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6CAEF-7CA6-B145-A83B-BA1252678A87}"/>
              </a:ext>
            </a:extLst>
          </p:cNvPr>
          <p:cNvSpPr>
            <a:spLocks noGrp="1"/>
          </p:cNvSpPr>
          <p:nvPr>
            <p:ph type="title"/>
          </p:nvPr>
        </p:nvSpPr>
        <p:spPr/>
        <p:txBody>
          <a:bodyPr/>
          <a:lstStyle/>
          <a:p>
            <a:r>
              <a:rPr lang="sk-SK" dirty="0"/>
              <a:t>Syntax</a:t>
            </a:r>
          </a:p>
        </p:txBody>
      </p:sp>
      <p:sp>
        <p:nvSpPr>
          <p:cNvPr id="3" name="Content Placeholder 2">
            <a:extLst>
              <a:ext uri="{FF2B5EF4-FFF2-40B4-BE49-F238E27FC236}">
                <a16:creationId xmlns:a16="http://schemas.microsoft.com/office/drawing/2014/main" id="{2FC96955-86EC-8942-810E-9FB33577775A}"/>
              </a:ext>
            </a:extLst>
          </p:cNvPr>
          <p:cNvSpPr>
            <a:spLocks noGrp="1"/>
          </p:cNvSpPr>
          <p:nvPr>
            <p:ph sz="half" idx="1"/>
          </p:nvPr>
        </p:nvSpPr>
        <p:spPr/>
        <p:txBody>
          <a:bodyPr>
            <a:normAutofit/>
          </a:bodyPr>
          <a:lstStyle/>
          <a:p>
            <a:r>
              <a:rPr lang="sk-SK" dirty="0"/>
              <a:t>1. </a:t>
            </a:r>
            <a:r>
              <a:rPr lang="sk-SK" dirty="0" err="1"/>
              <a:t>param</a:t>
            </a:r>
            <a:r>
              <a:rPr lang="sk-SK" dirty="0"/>
              <a:t> - </a:t>
            </a:r>
            <a:r>
              <a:rPr lang="sk-SK" dirty="0" err="1"/>
              <a:t>callback</a:t>
            </a:r>
            <a:r>
              <a:rPr lang="sk-SK" dirty="0"/>
              <a:t> je funkcia</a:t>
            </a:r>
          </a:p>
          <a:p>
            <a:pPr lvl="1"/>
            <a:r>
              <a:rPr lang="sk-SK" dirty="0"/>
              <a:t>Existujúca JS/API funkcia</a:t>
            </a:r>
          </a:p>
          <a:p>
            <a:pPr lvl="1"/>
            <a:r>
              <a:rPr lang="sk-SK" dirty="0" err="1"/>
              <a:t>Reusnuta</a:t>
            </a:r>
            <a:r>
              <a:rPr lang="sk-SK" dirty="0"/>
              <a:t> funkcia</a:t>
            </a:r>
          </a:p>
          <a:p>
            <a:pPr lvl="1"/>
            <a:r>
              <a:rPr lang="sk-SK" dirty="0" err="1"/>
              <a:t>Inline</a:t>
            </a:r>
            <a:r>
              <a:rPr lang="sk-SK" dirty="0"/>
              <a:t> </a:t>
            </a:r>
            <a:r>
              <a:rPr lang="sk-SK" dirty="0" err="1"/>
              <a:t>arrow</a:t>
            </a:r>
            <a:r>
              <a:rPr lang="sk-SK" dirty="0"/>
              <a:t>/</a:t>
            </a:r>
            <a:r>
              <a:rPr lang="sk-SK" dirty="0" err="1"/>
              <a:t>function</a:t>
            </a:r>
            <a:endParaRPr lang="sk-SK" dirty="0"/>
          </a:p>
          <a:p>
            <a:r>
              <a:rPr lang="sk-SK" dirty="0"/>
              <a:t>2. </a:t>
            </a:r>
            <a:r>
              <a:rPr lang="sk-SK" dirty="0" err="1"/>
              <a:t>param</a:t>
            </a:r>
            <a:r>
              <a:rPr lang="sk-SK" dirty="0"/>
              <a:t> – </a:t>
            </a:r>
            <a:r>
              <a:rPr lang="sk-SK" dirty="0" err="1"/>
              <a:t>thisArgs</a:t>
            </a:r>
            <a:r>
              <a:rPr lang="sk-SK" dirty="0"/>
              <a:t>, len u </a:t>
            </a:r>
            <a:r>
              <a:rPr lang="sk-SK" dirty="0" err="1"/>
              <a:t>niektorych</a:t>
            </a:r>
            <a:r>
              <a:rPr lang="sk-SK" dirty="0"/>
              <a:t> funkcii</a:t>
            </a:r>
          </a:p>
          <a:p>
            <a:pPr lvl="1"/>
            <a:r>
              <a:rPr lang="sk-SK" dirty="0"/>
              <a:t>Možnosť </a:t>
            </a:r>
            <a:r>
              <a:rPr lang="sk-SK" dirty="0" err="1"/>
              <a:t>poušiť</a:t>
            </a:r>
            <a:r>
              <a:rPr lang="sk-SK" dirty="0"/>
              <a:t> metódu ako </a:t>
            </a:r>
            <a:r>
              <a:rPr lang="sk-SK" dirty="0" err="1"/>
              <a:t>callback</a:t>
            </a:r>
            <a:endParaRPr lang="sk-SK" dirty="0"/>
          </a:p>
          <a:p>
            <a:pPr lvl="1"/>
            <a:r>
              <a:rPr lang="sk-SK" dirty="0"/>
              <a:t>Možnosť poslať dodatočný „parameter“ do bežnej funkcie (</a:t>
            </a:r>
            <a:r>
              <a:rPr lang="sk-SK" dirty="0" err="1"/>
              <a:t>faster</a:t>
            </a:r>
            <a:r>
              <a:rPr lang="sk-SK" dirty="0"/>
              <a:t> </a:t>
            </a:r>
            <a:r>
              <a:rPr lang="sk-SK" dirty="0" err="1"/>
              <a:t>then</a:t>
            </a:r>
            <a:r>
              <a:rPr lang="sk-SK" dirty="0"/>
              <a:t> </a:t>
            </a:r>
            <a:r>
              <a:rPr lang="sk-SK" dirty="0" err="1"/>
              <a:t>scope</a:t>
            </a:r>
            <a:r>
              <a:rPr lang="sk-SK" dirty="0"/>
              <a:t> </a:t>
            </a:r>
            <a:r>
              <a:rPr lang="sk-SK" dirty="0" err="1"/>
              <a:t>lookup</a:t>
            </a:r>
            <a:r>
              <a:rPr lang="sk-SK" dirty="0"/>
              <a:t>)</a:t>
            </a:r>
          </a:p>
        </p:txBody>
      </p:sp>
      <p:pic>
        <p:nvPicPr>
          <p:cNvPr id="5" name="Picture 4">
            <a:extLst>
              <a:ext uri="{FF2B5EF4-FFF2-40B4-BE49-F238E27FC236}">
                <a16:creationId xmlns:a16="http://schemas.microsoft.com/office/drawing/2014/main" id="{2CEB5755-3D89-A949-A910-CF1D8568C167}"/>
              </a:ext>
            </a:extLst>
          </p:cNvPr>
          <p:cNvPicPr>
            <a:picLocks noChangeAspect="1"/>
          </p:cNvPicPr>
          <p:nvPr/>
        </p:nvPicPr>
        <p:blipFill>
          <a:blip r:embed="rId2"/>
          <a:stretch>
            <a:fillRect/>
          </a:stretch>
        </p:blipFill>
        <p:spPr>
          <a:xfrm>
            <a:off x="6019800" y="0"/>
            <a:ext cx="5008563" cy="6858000"/>
          </a:xfrm>
          <a:prstGeom prst="rect">
            <a:avLst/>
          </a:prstGeom>
        </p:spPr>
      </p:pic>
      <p:sp>
        <p:nvSpPr>
          <p:cNvPr id="6" name="Rectangle 5">
            <a:extLst>
              <a:ext uri="{FF2B5EF4-FFF2-40B4-BE49-F238E27FC236}">
                <a16:creationId xmlns:a16="http://schemas.microsoft.com/office/drawing/2014/main" id="{047E5FD0-CA32-DF44-9942-6EA6E7CFAF9F}"/>
              </a:ext>
            </a:extLst>
          </p:cNvPr>
          <p:cNvSpPr/>
          <p:nvPr/>
        </p:nvSpPr>
        <p:spPr>
          <a:xfrm>
            <a:off x="236738" y="6392525"/>
            <a:ext cx="6096000" cy="369332"/>
          </a:xfrm>
          <a:prstGeom prst="rect">
            <a:avLst/>
          </a:prstGeom>
        </p:spPr>
        <p:txBody>
          <a:bodyPr>
            <a:spAutoFit/>
          </a:bodyPr>
          <a:lstStyle/>
          <a:p>
            <a:r>
              <a:rPr lang="sk-SK" dirty="0" err="1"/>
              <a:t>samples</a:t>
            </a:r>
            <a:r>
              <a:rPr lang="sk-SK" dirty="0"/>
              <a:t>/01-iteration-functions/00-syntax.js</a:t>
            </a:r>
          </a:p>
        </p:txBody>
      </p:sp>
    </p:spTree>
    <p:extLst>
      <p:ext uri="{BB962C8B-B14F-4D97-AF65-F5344CB8AC3E}">
        <p14:creationId xmlns:p14="http://schemas.microsoft.com/office/powerpoint/2010/main" val="37650079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D7890-0D14-8543-89C6-CDA934EE9691}"/>
              </a:ext>
            </a:extLst>
          </p:cNvPr>
          <p:cNvSpPr>
            <a:spLocks noGrp="1"/>
          </p:cNvSpPr>
          <p:nvPr>
            <p:ph type="title"/>
          </p:nvPr>
        </p:nvSpPr>
        <p:spPr/>
        <p:txBody>
          <a:bodyPr/>
          <a:lstStyle/>
          <a:p>
            <a:r>
              <a:rPr lang="sk-SK" dirty="0"/>
              <a:t>Syntax - </a:t>
            </a:r>
            <a:r>
              <a:rPr lang="en-US" dirty="0"/>
              <a:t>often unused</a:t>
            </a:r>
          </a:p>
        </p:txBody>
      </p:sp>
      <p:sp>
        <p:nvSpPr>
          <p:cNvPr id="3" name="Content Placeholder 2">
            <a:extLst>
              <a:ext uri="{FF2B5EF4-FFF2-40B4-BE49-F238E27FC236}">
                <a16:creationId xmlns:a16="http://schemas.microsoft.com/office/drawing/2014/main" id="{5302DBA1-AAAB-ED4D-915E-F9BF4B36CAD7}"/>
              </a:ext>
            </a:extLst>
          </p:cNvPr>
          <p:cNvSpPr>
            <a:spLocks noGrp="1"/>
          </p:cNvSpPr>
          <p:nvPr>
            <p:ph sz="half" idx="1"/>
          </p:nvPr>
        </p:nvSpPr>
        <p:spPr/>
        <p:txBody>
          <a:bodyPr>
            <a:normAutofit/>
          </a:bodyPr>
          <a:lstStyle/>
          <a:p>
            <a:r>
              <a:rPr lang="en-US" b="1" dirty="0" err="1"/>
              <a:t>thisArg</a:t>
            </a:r>
            <a:r>
              <a:rPr lang="en-US" b="1" dirty="0"/>
              <a:t>,</a:t>
            </a:r>
            <a:r>
              <a:rPr lang="en-US" dirty="0"/>
              <a:t> map, filter, some, every – signature ma 2 param</a:t>
            </a:r>
          </a:p>
          <a:p>
            <a:pPr lvl="1"/>
            <a:r>
              <a:rPr lang="en-US" dirty="0"/>
              <a:t>benefits: using methods as callbacks</a:t>
            </a:r>
          </a:p>
          <a:p>
            <a:pPr lvl="1"/>
            <a:r>
              <a:rPr lang="en-US" dirty="0"/>
              <a:t>passing extra value (avoiding scope lookup)</a:t>
            </a:r>
          </a:p>
          <a:p>
            <a:r>
              <a:rPr lang="en-US" b="1" dirty="0"/>
              <a:t>3rd param of callback</a:t>
            </a:r>
            <a:r>
              <a:rPr lang="en-US" dirty="0"/>
              <a:t>, the array itself</a:t>
            </a:r>
          </a:p>
          <a:p>
            <a:endParaRPr lang="en-US" dirty="0"/>
          </a:p>
          <a:p>
            <a:pPr marL="0" indent="0">
              <a:buNone/>
            </a:pPr>
            <a:endParaRPr lang="en-US" dirty="0"/>
          </a:p>
        </p:txBody>
      </p:sp>
      <p:pic>
        <p:nvPicPr>
          <p:cNvPr id="4" name="Picture 3">
            <a:extLst>
              <a:ext uri="{FF2B5EF4-FFF2-40B4-BE49-F238E27FC236}">
                <a16:creationId xmlns:a16="http://schemas.microsoft.com/office/drawing/2014/main" id="{26666995-E328-3D4D-AB0C-C16903C3C1E6}"/>
              </a:ext>
            </a:extLst>
          </p:cNvPr>
          <p:cNvPicPr>
            <a:picLocks noChangeAspect="1"/>
          </p:cNvPicPr>
          <p:nvPr/>
        </p:nvPicPr>
        <p:blipFill>
          <a:blip r:embed="rId3"/>
          <a:stretch>
            <a:fillRect/>
          </a:stretch>
        </p:blipFill>
        <p:spPr>
          <a:xfrm>
            <a:off x="6172202" y="404689"/>
            <a:ext cx="5746960" cy="6088186"/>
          </a:xfrm>
          <a:prstGeom prst="rect">
            <a:avLst/>
          </a:prstGeom>
        </p:spPr>
      </p:pic>
      <p:sp>
        <p:nvSpPr>
          <p:cNvPr id="5" name="Rectangle 4">
            <a:extLst>
              <a:ext uri="{FF2B5EF4-FFF2-40B4-BE49-F238E27FC236}">
                <a16:creationId xmlns:a16="http://schemas.microsoft.com/office/drawing/2014/main" id="{AF66137D-B1E3-7242-9646-84EC47AFC1BB}"/>
              </a:ext>
            </a:extLst>
          </p:cNvPr>
          <p:cNvSpPr/>
          <p:nvPr/>
        </p:nvSpPr>
        <p:spPr>
          <a:xfrm>
            <a:off x="6096000" y="6488668"/>
            <a:ext cx="6096000" cy="369332"/>
          </a:xfrm>
          <a:prstGeom prst="rect">
            <a:avLst/>
          </a:prstGeom>
        </p:spPr>
        <p:txBody>
          <a:bodyPr>
            <a:spAutoFit/>
          </a:bodyPr>
          <a:lstStyle/>
          <a:p>
            <a:r>
              <a:rPr lang="sk-SK" dirty="0" err="1"/>
              <a:t>samples</a:t>
            </a:r>
            <a:r>
              <a:rPr lang="sk-SK" dirty="0"/>
              <a:t>/01-iteration-functions/01a-syntax-better.js</a:t>
            </a:r>
          </a:p>
        </p:txBody>
      </p:sp>
    </p:spTree>
    <p:extLst>
      <p:ext uri="{BB962C8B-B14F-4D97-AF65-F5344CB8AC3E}">
        <p14:creationId xmlns:p14="http://schemas.microsoft.com/office/powerpoint/2010/main" val="5091254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B5935A0-B1BA-8E49-870A-EA4996C88F3C}"/>
              </a:ext>
            </a:extLst>
          </p:cNvPr>
          <p:cNvPicPr>
            <a:picLocks noChangeAspect="1"/>
          </p:cNvPicPr>
          <p:nvPr/>
        </p:nvPicPr>
        <p:blipFill>
          <a:blip r:embed="rId3"/>
          <a:stretch>
            <a:fillRect/>
          </a:stretch>
        </p:blipFill>
        <p:spPr>
          <a:xfrm>
            <a:off x="604412" y="2348629"/>
            <a:ext cx="6752231" cy="3488292"/>
          </a:xfrm>
          <a:prstGeom prst="rect">
            <a:avLst/>
          </a:prstGeom>
        </p:spPr>
      </p:pic>
      <p:sp>
        <p:nvSpPr>
          <p:cNvPr id="2" name="Title 1">
            <a:extLst>
              <a:ext uri="{FF2B5EF4-FFF2-40B4-BE49-F238E27FC236}">
                <a16:creationId xmlns:a16="http://schemas.microsoft.com/office/drawing/2014/main" id="{0062F728-E8BB-1547-B449-67F4146EF49E}"/>
              </a:ext>
            </a:extLst>
          </p:cNvPr>
          <p:cNvSpPr>
            <a:spLocks noGrp="1"/>
          </p:cNvSpPr>
          <p:nvPr>
            <p:ph type="title"/>
          </p:nvPr>
        </p:nvSpPr>
        <p:spPr/>
        <p:txBody>
          <a:bodyPr/>
          <a:lstStyle/>
          <a:p>
            <a:r>
              <a:rPr lang="en-GB" dirty="0"/>
              <a:t>semantic code</a:t>
            </a:r>
            <a:br>
              <a:rPr lang="en-GB" dirty="0"/>
            </a:br>
            <a:r>
              <a:rPr lang="en-GB" dirty="0"/>
              <a:t>”real world” samples</a:t>
            </a:r>
          </a:p>
        </p:txBody>
      </p:sp>
      <p:pic>
        <p:nvPicPr>
          <p:cNvPr id="4" name="Picture 3">
            <a:extLst>
              <a:ext uri="{FF2B5EF4-FFF2-40B4-BE49-F238E27FC236}">
                <a16:creationId xmlns:a16="http://schemas.microsoft.com/office/drawing/2014/main" id="{C137C596-81B4-664F-96E3-5DDFB4A35F0B}"/>
              </a:ext>
            </a:extLst>
          </p:cNvPr>
          <p:cNvPicPr>
            <a:picLocks noChangeAspect="1"/>
          </p:cNvPicPr>
          <p:nvPr/>
        </p:nvPicPr>
        <p:blipFill>
          <a:blip r:embed="rId4"/>
          <a:stretch>
            <a:fillRect/>
          </a:stretch>
        </p:blipFill>
        <p:spPr>
          <a:xfrm>
            <a:off x="604412" y="2348630"/>
            <a:ext cx="6684422" cy="1142010"/>
          </a:xfrm>
          <a:prstGeom prst="rect">
            <a:avLst/>
          </a:prstGeom>
        </p:spPr>
      </p:pic>
      <p:pic>
        <p:nvPicPr>
          <p:cNvPr id="7" name="Picture 6">
            <a:extLst>
              <a:ext uri="{FF2B5EF4-FFF2-40B4-BE49-F238E27FC236}">
                <a16:creationId xmlns:a16="http://schemas.microsoft.com/office/drawing/2014/main" id="{181C8C28-FD29-5C4B-8988-82C7A3977BC9}"/>
              </a:ext>
            </a:extLst>
          </p:cNvPr>
          <p:cNvPicPr>
            <a:picLocks noChangeAspect="1"/>
          </p:cNvPicPr>
          <p:nvPr/>
        </p:nvPicPr>
        <p:blipFill>
          <a:blip r:embed="rId5"/>
          <a:stretch>
            <a:fillRect/>
          </a:stretch>
        </p:blipFill>
        <p:spPr>
          <a:xfrm>
            <a:off x="7452895" y="365125"/>
            <a:ext cx="4521200" cy="1765300"/>
          </a:xfrm>
          <a:prstGeom prst="rect">
            <a:avLst/>
          </a:prstGeom>
        </p:spPr>
      </p:pic>
      <p:pic>
        <p:nvPicPr>
          <p:cNvPr id="11" name="Picture 10">
            <a:extLst>
              <a:ext uri="{FF2B5EF4-FFF2-40B4-BE49-F238E27FC236}">
                <a16:creationId xmlns:a16="http://schemas.microsoft.com/office/drawing/2014/main" id="{BBCE3951-CB72-EC40-97CB-CFB52DCB2871}"/>
              </a:ext>
            </a:extLst>
          </p:cNvPr>
          <p:cNvPicPr>
            <a:picLocks noChangeAspect="1"/>
          </p:cNvPicPr>
          <p:nvPr/>
        </p:nvPicPr>
        <p:blipFill>
          <a:blip r:embed="rId6"/>
          <a:stretch>
            <a:fillRect/>
          </a:stretch>
        </p:blipFill>
        <p:spPr>
          <a:xfrm>
            <a:off x="7452895" y="2348630"/>
            <a:ext cx="4529061" cy="3488292"/>
          </a:xfrm>
          <a:prstGeom prst="rect">
            <a:avLst/>
          </a:prstGeom>
        </p:spPr>
      </p:pic>
      <p:sp>
        <p:nvSpPr>
          <p:cNvPr id="15" name="Rectangle 14">
            <a:extLst>
              <a:ext uri="{FF2B5EF4-FFF2-40B4-BE49-F238E27FC236}">
                <a16:creationId xmlns:a16="http://schemas.microsoft.com/office/drawing/2014/main" id="{5B3B1364-CDF2-B446-9619-C18139BEE5BA}"/>
              </a:ext>
            </a:extLst>
          </p:cNvPr>
          <p:cNvSpPr/>
          <p:nvPr/>
        </p:nvSpPr>
        <p:spPr>
          <a:xfrm>
            <a:off x="838200" y="1639719"/>
            <a:ext cx="5937065" cy="646331"/>
          </a:xfrm>
          <a:prstGeom prst="rect">
            <a:avLst/>
          </a:prstGeom>
        </p:spPr>
        <p:txBody>
          <a:bodyPr wrap="square">
            <a:spAutoFit/>
          </a:bodyPr>
          <a:lstStyle/>
          <a:p>
            <a:r>
              <a:rPr lang="en-GB" dirty="0"/>
              <a:t>https://</a:t>
            </a:r>
            <a:r>
              <a:rPr lang="en-GB" dirty="0" err="1"/>
              <a:t>www.codewars.com</a:t>
            </a:r>
            <a:r>
              <a:rPr lang="en-GB" dirty="0"/>
              <a:t>/kata/</a:t>
            </a:r>
            <a:r>
              <a:rPr lang="en-GB" b="1" dirty="0"/>
              <a:t>equal-sides-of-an-array</a:t>
            </a:r>
            <a:r>
              <a:rPr lang="en-GB" dirty="0"/>
              <a:t>/train/</a:t>
            </a:r>
            <a:r>
              <a:rPr lang="en-GB" dirty="0" err="1"/>
              <a:t>javascript</a:t>
            </a:r>
            <a:endParaRPr lang="en-GB" dirty="0"/>
          </a:p>
        </p:txBody>
      </p:sp>
      <mc:AlternateContent xmlns:mc="http://schemas.openxmlformats.org/markup-compatibility/2006" xmlns:p14="http://schemas.microsoft.com/office/powerpoint/2010/main">
        <mc:Choice Requires="p14">
          <p:contentPart p14:bwMode="auto" r:id="rId7">
            <p14:nvContentPartPr>
              <p14:cNvPr id="3" name="Ink 2">
                <a:extLst>
                  <a:ext uri="{FF2B5EF4-FFF2-40B4-BE49-F238E27FC236}">
                    <a16:creationId xmlns:a16="http://schemas.microsoft.com/office/drawing/2014/main" id="{F367AB0C-2771-FB42-AC81-B785E33B7079}"/>
                  </a:ext>
                </a:extLst>
              </p14:cNvPr>
              <p14:cNvContentPartPr/>
              <p14:nvPr/>
            </p14:nvContentPartPr>
            <p14:xfrm>
              <a:off x="9956366" y="1131054"/>
              <a:ext cx="1061640" cy="14760"/>
            </p14:xfrm>
          </p:contentPart>
        </mc:Choice>
        <mc:Fallback xmlns="">
          <p:pic>
            <p:nvPicPr>
              <p:cNvPr id="3" name="Ink 2">
                <a:extLst>
                  <a:ext uri="{FF2B5EF4-FFF2-40B4-BE49-F238E27FC236}">
                    <a16:creationId xmlns:a16="http://schemas.microsoft.com/office/drawing/2014/main" id="{F367AB0C-2771-FB42-AC81-B785E33B7079}"/>
                  </a:ext>
                </a:extLst>
              </p:cNvPr>
              <p:cNvPicPr/>
              <p:nvPr/>
            </p:nvPicPr>
            <p:blipFill>
              <a:blip r:embed="rId8"/>
              <a:stretch>
                <a:fillRect/>
              </a:stretch>
            </p:blipFill>
            <p:spPr>
              <a:xfrm>
                <a:off x="9947366" y="1122414"/>
                <a:ext cx="1079280" cy="324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5" name="Ink 4">
                <a:extLst>
                  <a:ext uri="{FF2B5EF4-FFF2-40B4-BE49-F238E27FC236}">
                    <a16:creationId xmlns:a16="http://schemas.microsoft.com/office/drawing/2014/main" id="{4FD1A044-EFA0-2A4D-AB27-FAD1326C4211}"/>
                  </a:ext>
                </a:extLst>
              </p14:cNvPr>
              <p14:cNvContentPartPr/>
              <p14:nvPr/>
            </p14:nvContentPartPr>
            <p14:xfrm>
              <a:off x="2980286" y="3346134"/>
              <a:ext cx="639720" cy="29520"/>
            </p14:xfrm>
          </p:contentPart>
        </mc:Choice>
        <mc:Fallback xmlns="">
          <p:pic>
            <p:nvPicPr>
              <p:cNvPr id="5" name="Ink 4">
                <a:extLst>
                  <a:ext uri="{FF2B5EF4-FFF2-40B4-BE49-F238E27FC236}">
                    <a16:creationId xmlns:a16="http://schemas.microsoft.com/office/drawing/2014/main" id="{4FD1A044-EFA0-2A4D-AB27-FAD1326C4211}"/>
                  </a:ext>
                </a:extLst>
              </p:cNvPr>
              <p:cNvPicPr/>
              <p:nvPr/>
            </p:nvPicPr>
            <p:blipFill>
              <a:blip r:embed="rId10"/>
              <a:stretch>
                <a:fillRect/>
              </a:stretch>
            </p:blipFill>
            <p:spPr>
              <a:xfrm>
                <a:off x="2971286" y="3337134"/>
                <a:ext cx="657360" cy="471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6" name="Ink 5">
                <a:extLst>
                  <a:ext uri="{FF2B5EF4-FFF2-40B4-BE49-F238E27FC236}">
                    <a16:creationId xmlns:a16="http://schemas.microsoft.com/office/drawing/2014/main" id="{8FFFF178-2F54-B84A-8192-FE0A49CD6DC0}"/>
                  </a:ext>
                </a:extLst>
              </p14:cNvPr>
              <p14:cNvContentPartPr/>
              <p14:nvPr/>
            </p14:nvContentPartPr>
            <p14:xfrm>
              <a:off x="8045846" y="1416174"/>
              <a:ext cx="2433240" cy="27000"/>
            </p14:xfrm>
          </p:contentPart>
        </mc:Choice>
        <mc:Fallback xmlns="">
          <p:pic>
            <p:nvPicPr>
              <p:cNvPr id="6" name="Ink 5">
                <a:extLst>
                  <a:ext uri="{FF2B5EF4-FFF2-40B4-BE49-F238E27FC236}">
                    <a16:creationId xmlns:a16="http://schemas.microsoft.com/office/drawing/2014/main" id="{8FFFF178-2F54-B84A-8192-FE0A49CD6DC0}"/>
                  </a:ext>
                </a:extLst>
              </p:cNvPr>
              <p:cNvPicPr/>
              <p:nvPr/>
            </p:nvPicPr>
            <p:blipFill>
              <a:blip r:embed="rId12"/>
              <a:stretch>
                <a:fillRect/>
              </a:stretch>
            </p:blipFill>
            <p:spPr>
              <a:xfrm>
                <a:off x="8036846" y="1407174"/>
                <a:ext cx="2450880" cy="4464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8" name="Ink 7">
                <a:extLst>
                  <a:ext uri="{FF2B5EF4-FFF2-40B4-BE49-F238E27FC236}">
                    <a16:creationId xmlns:a16="http://schemas.microsoft.com/office/drawing/2014/main" id="{88358A64-114C-D14A-9020-0C7A064067C2}"/>
                  </a:ext>
                </a:extLst>
              </p14:cNvPr>
              <p14:cNvContentPartPr/>
              <p14:nvPr/>
            </p14:nvContentPartPr>
            <p14:xfrm>
              <a:off x="4539086" y="3368094"/>
              <a:ext cx="926280" cy="9720"/>
            </p14:xfrm>
          </p:contentPart>
        </mc:Choice>
        <mc:Fallback xmlns="">
          <p:pic>
            <p:nvPicPr>
              <p:cNvPr id="8" name="Ink 7">
                <a:extLst>
                  <a:ext uri="{FF2B5EF4-FFF2-40B4-BE49-F238E27FC236}">
                    <a16:creationId xmlns:a16="http://schemas.microsoft.com/office/drawing/2014/main" id="{88358A64-114C-D14A-9020-0C7A064067C2}"/>
                  </a:ext>
                </a:extLst>
              </p:cNvPr>
              <p:cNvPicPr/>
              <p:nvPr/>
            </p:nvPicPr>
            <p:blipFill>
              <a:blip r:embed="rId14"/>
              <a:stretch>
                <a:fillRect/>
              </a:stretch>
            </p:blipFill>
            <p:spPr>
              <a:xfrm>
                <a:off x="4530086" y="3359094"/>
                <a:ext cx="943920" cy="2736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9" name="Ink 8">
                <a:extLst>
                  <a:ext uri="{FF2B5EF4-FFF2-40B4-BE49-F238E27FC236}">
                    <a16:creationId xmlns:a16="http://schemas.microsoft.com/office/drawing/2014/main" id="{46117F7E-8A90-F44D-A90C-787CAC55DC2C}"/>
                  </a:ext>
                </a:extLst>
              </p14:cNvPr>
              <p14:cNvContentPartPr/>
              <p14:nvPr/>
            </p14:nvContentPartPr>
            <p14:xfrm>
              <a:off x="8024606" y="1711734"/>
              <a:ext cx="2518560" cy="33480"/>
            </p14:xfrm>
          </p:contentPart>
        </mc:Choice>
        <mc:Fallback xmlns="">
          <p:pic>
            <p:nvPicPr>
              <p:cNvPr id="9" name="Ink 8">
                <a:extLst>
                  <a:ext uri="{FF2B5EF4-FFF2-40B4-BE49-F238E27FC236}">
                    <a16:creationId xmlns:a16="http://schemas.microsoft.com/office/drawing/2014/main" id="{46117F7E-8A90-F44D-A90C-787CAC55DC2C}"/>
                  </a:ext>
                </a:extLst>
              </p:cNvPr>
              <p:cNvPicPr/>
              <p:nvPr/>
            </p:nvPicPr>
            <p:blipFill>
              <a:blip r:embed="rId16"/>
              <a:stretch>
                <a:fillRect/>
              </a:stretch>
            </p:blipFill>
            <p:spPr>
              <a:xfrm>
                <a:off x="8015966" y="1702734"/>
                <a:ext cx="2536200" cy="5112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0" name="Ink 9">
                <a:extLst>
                  <a:ext uri="{FF2B5EF4-FFF2-40B4-BE49-F238E27FC236}">
                    <a16:creationId xmlns:a16="http://schemas.microsoft.com/office/drawing/2014/main" id="{E1FED263-947D-0D4D-8DC7-3D5557C83311}"/>
                  </a:ext>
                </a:extLst>
              </p14:cNvPr>
              <p14:cNvContentPartPr/>
              <p14:nvPr/>
            </p14:nvContentPartPr>
            <p14:xfrm>
              <a:off x="5837606" y="3358374"/>
              <a:ext cx="951840" cy="23760"/>
            </p14:xfrm>
          </p:contentPart>
        </mc:Choice>
        <mc:Fallback xmlns="">
          <p:pic>
            <p:nvPicPr>
              <p:cNvPr id="10" name="Ink 9">
                <a:extLst>
                  <a:ext uri="{FF2B5EF4-FFF2-40B4-BE49-F238E27FC236}">
                    <a16:creationId xmlns:a16="http://schemas.microsoft.com/office/drawing/2014/main" id="{E1FED263-947D-0D4D-8DC7-3D5557C83311}"/>
                  </a:ext>
                </a:extLst>
              </p:cNvPr>
              <p:cNvPicPr/>
              <p:nvPr/>
            </p:nvPicPr>
            <p:blipFill>
              <a:blip r:embed="rId18"/>
              <a:stretch>
                <a:fillRect/>
              </a:stretch>
            </p:blipFill>
            <p:spPr>
              <a:xfrm>
                <a:off x="5828966" y="3349374"/>
                <a:ext cx="969480" cy="41400"/>
              </a:xfrm>
              <a:prstGeom prst="rect">
                <a:avLst/>
              </a:prstGeom>
            </p:spPr>
          </p:pic>
        </mc:Fallback>
      </mc:AlternateContent>
      <p:grpSp>
        <p:nvGrpSpPr>
          <p:cNvPr id="17" name="Group 16">
            <a:extLst>
              <a:ext uri="{FF2B5EF4-FFF2-40B4-BE49-F238E27FC236}">
                <a16:creationId xmlns:a16="http://schemas.microsoft.com/office/drawing/2014/main" id="{FB3AAC1C-DC43-E145-BB0E-D2E658611EC8}"/>
              </a:ext>
            </a:extLst>
          </p:cNvPr>
          <p:cNvGrpSpPr/>
          <p:nvPr/>
        </p:nvGrpSpPr>
        <p:grpSpPr>
          <a:xfrm>
            <a:off x="3100526" y="3430374"/>
            <a:ext cx="109080" cy="151920"/>
            <a:chOff x="3100526" y="3430374"/>
            <a:chExt cx="109080" cy="151920"/>
          </a:xfrm>
        </p:grpSpPr>
        <mc:AlternateContent xmlns:mc="http://schemas.openxmlformats.org/markup-compatibility/2006" xmlns:p14="http://schemas.microsoft.com/office/powerpoint/2010/main">
          <mc:Choice Requires="p14">
            <p:contentPart p14:bwMode="auto" r:id="rId19">
              <p14:nvContentPartPr>
                <p14:cNvPr id="14" name="Ink 13">
                  <a:extLst>
                    <a:ext uri="{FF2B5EF4-FFF2-40B4-BE49-F238E27FC236}">
                      <a16:creationId xmlns:a16="http://schemas.microsoft.com/office/drawing/2014/main" id="{E75CBAB2-3CCC-7143-A6F5-B323C9B1D6AC}"/>
                    </a:ext>
                  </a:extLst>
                </p14:cNvPr>
                <p14:cNvContentPartPr/>
                <p14:nvPr/>
              </p14:nvContentPartPr>
              <p14:xfrm>
                <a:off x="3100526" y="3430374"/>
                <a:ext cx="58680" cy="151560"/>
              </p14:xfrm>
            </p:contentPart>
          </mc:Choice>
          <mc:Fallback xmlns="">
            <p:pic>
              <p:nvPicPr>
                <p:cNvPr id="14" name="Ink 13">
                  <a:extLst>
                    <a:ext uri="{FF2B5EF4-FFF2-40B4-BE49-F238E27FC236}">
                      <a16:creationId xmlns:a16="http://schemas.microsoft.com/office/drawing/2014/main" id="{E75CBAB2-3CCC-7143-A6F5-B323C9B1D6AC}"/>
                    </a:ext>
                  </a:extLst>
                </p:cNvPr>
                <p:cNvPicPr/>
                <p:nvPr/>
              </p:nvPicPr>
              <p:blipFill>
                <a:blip r:embed="rId20"/>
                <a:stretch>
                  <a:fillRect/>
                </a:stretch>
              </p:blipFill>
              <p:spPr>
                <a:xfrm>
                  <a:off x="3091526" y="3421734"/>
                  <a:ext cx="76320" cy="1692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6" name="Ink 15">
                  <a:extLst>
                    <a:ext uri="{FF2B5EF4-FFF2-40B4-BE49-F238E27FC236}">
                      <a16:creationId xmlns:a16="http://schemas.microsoft.com/office/drawing/2014/main" id="{0E7B660D-6F1F-8B47-A545-BD4846E92E89}"/>
                    </a:ext>
                  </a:extLst>
                </p14:cNvPr>
                <p14:cNvContentPartPr/>
                <p14:nvPr/>
              </p14:nvContentPartPr>
              <p14:xfrm>
                <a:off x="3209246" y="3581934"/>
                <a:ext cx="360" cy="360"/>
              </p14:xfrm>
            </p:contentPart>
          </mc:Choice>
          <mc:Fallback xmlns="">
            <p:pic>
              <p:nvPicPr>
                <p:cNvPr id="16" name="Ink 15">
                  <a:extLst>
                    <a:ext uri="{FF2B5EF4-FFF2-40B4-BE49-F238E27FC236}">
                      <a16:creationId xmlns:a16="http://schemas.microsoft.com/office/drawing/2014/main" id="{0E7B660D-6F1F-8B47-A545-BD4846E92E89}"/>
                    </a:ext>
                  </a:extLst>
                </p:cNvPr>
                <p:cNvPicPr/>
                <p:nvPr/>
              </p:nvPicPr>
              <p:blipFill>
                <a:blip r:embed="rId22"/>
                <a:stretch>
                  <a:fillRect/>
                </a:stretch>
              </p:blipFill>
              <p:spPr>
                <a:xfrm>
                  <a:off x="3200606" y="3572934"/>
                  <a:ext cx="18000" cy="18000"/>
                </a:xfrm>
                <a:prstGeom prst="rect">
                  <a:avLst/>
                </a:prstGeom>
              </p:spPr>
            </p:pic>
          </mc:Fallback>
        </mc:AlternateContent>
      </p:grpSp>
      <p:grpSp>
        <p:nvGrpSpPr>
          <p:cNvPr id="20" name="Group 19">
            <a:extLst>
              <a:ext uri="{FF2B5EF4-FFF2-40B4-BE49-F238E27FC236}">
                <a16:creationId xmlns:a16="http://schemas.microsoft.com/office/drawing/2014/main" id="{D098A257-3A6D-D44F-8BB1-E22F4A46380E}"/>
              </a:ext>
            </a:extLst>
          </p:cNvPr>
          <p:cNvGrpSpPr/>
          <p:nvPr/>
        </p:nvGrpSpPr>
        <p:grpSpPr>
          <a:xfrm>
            <a:off x="4783526" y="3468894"/>
            <a:ext cx="158760" cy="143280"/>
            <a:chOff x="4783526" y="3468894"/>
            <a:chExt cx="158760" cy="143280"/>
          </a:xfrm>
        </p:grpSpPr>
        <mc:AlternateContent xmlns:mc="http://schemas.openxmlformats.org/markup-compatibility/2006" xmlns:p14="http://schemas.microsoft.com/office/powerpoint/2010/main">
          <mc:Choice Requires="p14">
            <p:contentPart p14:bwMode="auto" r:id="rId23">
              <p14:nvContentPartPr>
                <p14:cNvPr id="18" name="Ink 17">
                  <a:extLst>
                    <a:ext uri="{FF2B5EF4-FFF2-40B4-BE49-F238E27FC236}">
                      <a16:creationId xmlns:a16="http://schemas.microsoft.com/office/drawing/2014/main" id="{E13B0C39-3BD9-BC4A-A7D3-F7BBA2C3654C}"/>
                    </a:ext>
                  </a:extLst>
                </p14:cNvPr>
                <p14:cNvContentPartPr/>
                <p14:nvPr/>
              </p14:nvContentPartPr>
              <p14:xfrm>
                <a:off x="4783526" y="3468894"/>
                <a:ext cx="111240" cy="143280"/>
              </p14:xfrm>
            </p:contentPart>
          </mc:Choice>
          <mc:Fallback xmlns="">
            <p:pic>
              <p:nvPicPr>
                <p:cNvPr id="18" name="Ink 17">
                  <a:extLst>
                    <a:ext uri="{FF2B5EF4-FFF2-40B4-BE49-F238E27FC236}">
                      <a16:creationId xmlns:a16="http://schemas.microsoft.com/office/drawing/2014/main" id="{E13B0C39-3BD9-BC4A-A7D3-F7BBA2C3654C}"/>
                    </a:ext>
                  </a:extLst>
                </p:cNvPr>
                <p:cNvPicPr/>
                <p:nvPr/>
              </p:nvPicPr>
              <p:blipFill>
                <a:blip r:embed="rId24"/>
                <a:stretch>
                  <a:fillRect/>
                </a:stretch>
              </p:blipFill>
              <p:spPr>
                <a:xfrm>
                  <a:off x="4774886" y="3459894"/>
                  <a:ext cx="128880" cy="16092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19" name="Ink 18">
                  <a:extLst>
                    <a:ext uri="{FF2B5EF4-FFF2-40B4-BE49-F238E27FC236}">
                      <a16:creationId xmlns:a16="http://schemas.microsoft.com/office/drawing/2014/main" id="{B690191A-86E8-A64B-B024-270C55A4DF67}"/>
                    </a:ext>
                  </a:extLst>
                </p14:cNvPr>
                <p14:cNvContentPartPr/>
                <p14:nvPr/>
              </p14:nvContentPartPr>
              <p14:xfrm>
                <a:off x="4941926" y="3611814"/>
                <a:ext cx="360" cy="360"/>
              </p14:xfrm>
            </p:contentPart>
          </mc:Choice>
          <mc:Fallback xmlns="">
            <p:pic>
              <p:nvPicPr>
                <p:cNvPr id="19" name="Ink 18">
                  <a:extLst>
                    <a:ext uri="{FF2B5EF4-FFF2-40B4-BE49-F238E27FC236}">
                      <a16:creationId xmlns:a16="http://schemas.microsoft.com/office/drawing/2014/main" id="{B690191A-86E8-A64B-B024-270C55A4DF67}"/>
                    </a:ext>
                  </a:extLst>
                </p:cNvPr>
                <p:cNvPicPr/>
                <p:nvPr/>
              </p:nvPicPr>
              <p:blipFill>
                <a:blip r:embed="rId22"/>
                <a:stretch>
                  <a:fillRect/>
                </a:stretch>
              </p:blipFill>
              <p:spPr>
                <a:xfrm>
                  <a:off x="4932926" y="3603174"/>
                  <a:ext cx="18000" cy="18000"/>
                </a:xfrm>
                <a:prstGeom prst="rect">
                  <a:avLst/>
                </a:prstGeom>
              </p:spPr>
            </p:pic>
          </mc:Fallback>
        </mc:AlternateContent>
      </p:grpSp>
      <p:grpSp>
        <p:nvGrpSpPr>
          <p:cNvPr id="23" name="Group 22">
            <a:extLst>
              <a:ext uri="{FF2B5EF4-FFF2-40B4-BE49-F238E27FC236}">
                <a16:creationId xmlns:a16="http://schemas.microsoft.com/office/drawing/2014/main" id="{B1BB942D-9B88-5B4E-9361-48470205DCBA}"/>
              </a:ext>
            </a:extLst>
          </p:cNvPr>
          <p:cNvGrpSpPr/>
          <p:nvPr/>
        </p:nvGrpSpPr>
        <p:grpSpPr>
          <a:xfrm>
            <a:off x="6165566" y="3485814"/>
            <a:ext cx="145440" cy="197280"/>
            <a:chOff x="6165566" y="3485814"/>
            <a:chExt cx="145440" cy="197280"/>
          </a:xfrm>
        </p:grpSpPr>
        <mc:AlternateContent xmlns:mc="http://schemas.openxmlformats.org/markup-compatibility/2006" xmlns:p14="http://schemas.microsoft.com/office/powerpoint/2010/main">
          <mc:Choice Requires="p14">
            <p:contentPart p14:bwMode="auto" r:id="rId26">
              <p14:nvContentPartPr>
                <p14:cNvPr id="21" name="Ink 20">
                  <a:extLst>
                    <a:ext uri="{FF2B5EF4-FFF2-40B4-BE49-F238E27FC236}">
                      <a16:creationId xmlns:a16="http://schemas.microsoft.com/office/drawing/2014/main" id="{08D8CA8E-D9C2-5841-8519-C7B4BF1E3361}"/>
                    </a:ext>
                  </a:extLst>
                </p14:cNvPr>
                <p14:cNvContentPartPr/>
                <p14:nvPr/>
              </p14:nvContentPartPr>
              <p14:xfrm>
                <a:off x="6165566" y="3485814"/>
                <a:ext cx="111960" cy="182160"/>
              </p14:xfrm>
            </p:contentPart>
          </mc:Choice>
          <mc:Fallback xmlns="">
            <p:pic>
              <p:nvPicPr>
                <p:cNvPr id="21" name="Ink 20">
                  <a:extLst>
                    <a:ext uri="{FF2B5EF4-FFF2-40B4-BE49-F238E27FC236}">
                      <a16:creationId xmlns:a16="http://schemas.microsoft.com/office/drawing/2014/main" id="{08D8CA8E-D9C2-5841-8519-C7B4BF1E3361}"/>
                    </a:ext>
                  </a:extLst>
                </p:cNvPr>
                <p:cNvPicPr/>
                <p:nvPr/>
              </p:nvPicPr>
              <p:blipFill>
                <a:blip r:embed="rId27"/>
                <a:stretch>
                  <a:fillRect/>
                </a:stretch>
              </p:blipFill>
              <p:spPr>
                <a:xfrm>
                  <a:off x="6156566" y="3476814"/>
                  <a:ext cx="129600" cy="1998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2" name="Ink 21">
                  <a:extLst>
                    <a:ext uri="{FF2B5EF4-FFF2-40B4-BE49-F238E27FC236}">
                      <a16:creationId xmlns:a16="http://schemas.microsoft.com/office/drawing/2014/main" id="{0F674C3C-1926-9A4C-9E16-EC98AE23189F}"/>
                    </a:ext>
                  </a:extLst>
                </p14:cNvPr>
                <p14:cNvContentPartPr/>
                <p14:nvPr/>
              </p14:nvContentPartPr>
              <p14:xfrm>
                <a:off x="6310646" y="3682734"/>
                <a:ext cx="360" cy="360"/>
              </p14:xfrm>
            </p:contentPart>
          </mc:Choice>
          <mc:Fallback xmlns="">
            <p:pic>
              <p:nvPicPr>
                <p:cNvPr id="22" name="Ink 21">
                  <a:extLst>
                    <a:ext uri="{FF2B5EF4-FFF2-40B4-BE49-F238E27FC236}">
                      <a16:creationId xmlns:a16="http://schemas.microsoft.com/office/drawing/2014/main" id="{0F674C3C-1926-9A4C-9E16-EC98AE23189F}"/>
                    </a:ext>
                  </a:extLst>
                </p:cNvPr>
                <p:cNvPicPr/>
                <p:nvPr/>
              </p:nvPicPr>
              <p:blipFill>
                <a:blip r:embed="rId22"/>
                <a:stretch>
                  <a:fillRect/>
                </a:stretch>
              </p:blipFill>
              <p:spPr>
                <a:xfrm>
                  <a:off x="6302006" y="3674094"/>
                  <a:ext cx="18000" cy="18000"/>
                </a:xfrm>
                <a:prstGeom prst="rect">
                  <a:avLst/>
                </a:prstGeom>
              </p:spPr>
            </p:pic>
          </mc:Fallback>
        </mc:AlternateContent>
      </p:grpSp>
      <p:grpSp>
        <p:nvGrpSpPr>
          <p:cNvPr id="26" name="Group 25">
            <a:extLst>
              <a:ext uri="{FF2B5EF4-FFF2-40B4-BE49-F238E27FC236}">
                <a16:creationId xmlns:a16="http://schemas.microsoft.com/office/drawing/2014/main" id="{5F535D7E-4DDD-2F47-82CB-5022834BC188}"/>
              </a:ext>
            </a:extLst>
          </p:cNvPr>
          <p:cNvGrpSpPr/>
          <p:nvPr/>
        </p:nvGrpSpPr>
        <p:grpSpPr>
          <a:xfrm>
            <a:off x="9819926" y="1108734"/>
            <a:ext cx="101880" cy="100440"/>
            <a:chOff x="9819926" y="1108734"/>
            <a:chExt cx="101880" cy="100440"/>
          </a:xfrm>
        </p:grpSpPr>
        <mc:AlternateContent xmlns:mc="http://schemas.openxmlformats.org/markup-compatibility/2006" xmlns:p14="http://schemas.microsoft.com/office/powerpoint/2010/main">
          <mc:Choice Requires="p14">
            <p:contentPart p14:bwMode="auto" r:id="rId29">
              <p14:nvContentPartPr>
                <p14:cNvPr id="24" name="Ink 23">
                  <a:extLst>
                    <a:ext uri="{FF2B5EF4-FFF2-40B4-BE49-F238E27FC236}">
                      <a16:creationId xmlns:a16="http://schemas.microsoft.com/office/drawing/2014/main" id="{08F0F218-30A1-804D-8BDA-B5BF05814CE7}"/>
                    </a:ext>
                  </a:extLst>
                </p14:cNvPr>
                <p14:cNvContentPartPr/>
                <p14:nvPr/>
              </p14:nvContentPartPr>
              <p14:xfrm>
                <a:off x="9819926" y="1108734"/>
                <a:ext cx="46440" cy="100440"/>
              </p14:xfrm>
            </p:contentPart>
          </mc:Choice>
          <mc:Fallback xmlns="">
            <p:pic>
              <p:nvPicPr>
                <p:cNvPr id="24" name="Ink 23">
                  <a:extLst>
                    <a:ext uri="{FF2B5EF4-FFF2-40B4-BE49-F238E27FC236}">
                      <a16:creationId xmlns:a16="http://schemas.microsoft.com/office/drawing/2014/main" id="{08F0F218-30A1-804D-8BDA-B5BF05814CE7}"/>
                    </a:ext>
                  </a:extLst>
                </p:cNvPr>
                <p:cNvPicPr/>
                <p:nvPr/>
              </p:nvPicPr>
              <p:blipFill>
                <a:blip r:embed="rId30"/>
                <a:stretch>
                  <a:fillRect/>
                </a:stretch>
              </p:blipFill>
              <p:spPr>
                <a:xfrm>
                  <a:off x="9811286" y="1099734"/>
                  <a:ext cx="64080" cy="11808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5" name="Ink 24">
                  <a:extLst>
                    <a:ext uri="{FF2B5EF4-FFF2-40B4-BE49-F238E27FC236}">
                      <a16:creationId xmlns:a16="http://schemas.microsoft.com/office/drawing/2014/main" id="{6C9F5014-BF9B-B54E-B6EE-E3743BDB80E6}"/>
                    </a:ext>
                  </a:extLst>
                </p14:cNvPr>
                <p14:cNvContentPartPr/>
                <p14:nvPr/>
              </p14:nvContentPartPr>
              <p14:xfrm>
                <a:off x="9921446" y="1208814"/>
                <a:ext cx="360" cy="360"/>
              </p14:xfrm>
            </p:contentPart>
          </mc:Choice>
          <mc:Fallback xmlns="">
            <p:pic>
              <p:nvPicPr>
                <p:cNvPr id="25" name="Ink 24">
                  <a:extLst>
                    <a:ext uri="{FF2B5EF4-FFF2-40B4-BE49-F238E27FC236}">
                      <a16:creationId xmlns:a16="http://schemas.microsoft.com/office/drawing/2014/main" id="{6C9F5014-BF9B-B54E-B6EE-E3743BDB80E6}"/>
                    </a:ext>
                  </a:extLst>
                </p:cNvPr>
                <p:cNvPicPr/>
                <p:nvPr/>
              </p:nvPicPr>
              <p:blipFill>
                <a:blip r:embed="rId22"/>
                <a:stretch>
                  <a:fillRect/>
                </a:stretch>
              </p:blipFill>
              <p:spPr>
                <a:xfrm>
                  <a:off x="9912806" y="1199814"/>
                  <a:ext cx="18000" cy="18000"/>
                </a:xfrm>
                <a:prstGeom prst="rect">
                  <a:avLst/>
                </a:prstGeom>
              </p:spPr>
            </p:pic>
          </mc:Fallback>
        </mc:AlternateContent>
      </p:grpSp>
      <p:grpSp>
        <p:nvGrpSpPr>
          <p:cNvPr id="29" name="Group 28">
            <a:extLst>
              <a:ext uri="{FF2B5EF4-FFF2-40B4-BE49-F238E27FC236}">
                <a16:creationId xmlns:a16="http://schemas.microsoft.com/office/drawing/2014/main" id="{F7927F71-32FC-5A47-9000-E36447D55B61}"/>
              </a:ext>
            </a:extLst>
          </p:cNvPr>
          <p:cNvGrpSpPr/>
          <p:nvPr/>
        </p:nvGrpSpPr>
        <p:grpSpPr>
          <a:xfrm>
            <a:off x="7810766" y="1420134"/>
            <a:ext cx="160200" cy="86040"/>
            <a:chOff x="7810766" y="1420134"/>
            <a:chExt cx="160200" cy="86040"/>
          </a:xfrm>
        </p:grpSpPr>
        <mc:AlternateContent xmlns:mc="http://schemas.openxmlformats.org/markup-compatibility/2006" xmlns:p14="http://schemas.microsoft.com/office/powerpoint/2010/main">
          <mc:Choice Requires="p14">
            <p:contentPart p14:bwMode="auto" r:id="rId32">
              <p14:nvContentPartPr>
                <p14:cNvPr id="27" name="Ink 26">
                  <a:extLst>
                    <a:ext uri="{FF2B5EF4-FFF2-40B4-BE49-F238E27FC236}">
                      <a16:creationId xmlns:a16="http://schemas.microsoft.com/office/drawing/2014/main" id="{E44F5F92-D92F-CE4F-8698-AB7F0544FE11}"/>
                    </a:ext>
                  </a:extLst>
                </p14:cNvPr>
                <p14:cNvContentPartPr/>
                <p14:nvPr/>
              </p14:nvContentPartPr>
              <p14:xfrm>
                <a:off x="7810766" y="1420134"/>
                <a:ext cx="98640" cy="78120"/>
              </p14:xfrm>
            </p:contentPart>
          </mc:Choice>
          <mc:Fallback xmlns="">
            <p:pic>
              <p:nvPicPr>
                <p:cNvPr id="27" name="Ink 26">
                  <a:extLst>
                    <a:ext uri="{FF2B5EF4-FFF2-40B4-BE49-F238E27FC236}">
                      <a16:creationId xmlns:a16="http://schemas.microsoft.com/office/drawing/2014/main" id="{E44F5F92-D92F-CE4F-8698-AB7F0544FE11}"/>
                    </a:ext>
                  </a:extLst>
                </p:cNvPr>
                <p:cNvPicPr/>
                <p:nvPr/>
              </p:nvPicPr>
              <p:blipFill>
                <a:blip r:embed="rId33"/>
                <a:stretch>
                  <a:fillRect/>
                </a:stretch>
              </p:blipFill>
              <p:spPr>
                <a:xfrm>
                  <a:off x="7801766" y="1411134"/>
                  <a:ext cx="116280" cy="957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8" name="Ink 27">
                  <a:extLst>
                    <a:ext uri="{FF2B5EF4-FFF2-40B4-BE49-F238E27FC236}">
                      <a16:creationId xmlns:a16="http://schemas.microsoft.com/office/drawing/2014/main" id="{C92FC324-2D9C-5645-9959-5FA409BD62CD}"/>
                    </a:ext>
                  </a:extLst>
                </p14:cNvPr>
                <p14:cNvContentPartPr/>
                <p14:nvPr/>
              </p14:nvContentPartPr>
              <p14:xfrm>
                <a:off x="7970606" y="1505814"/>
                <a:ext cx="360" cy="360"/>
              </p14:xfrm>
            </p:contentPart>
          </mc:Choice>
          <mc:Fallback xmlns="">
            <p:pic>
              <p:nvPicPr>
                <p:cNvPr id="28" name="Ink 27">
                  <a:extLst>
                    <a:ext uri="{FF2B5EF4-FFF2-40B4-BE49-F238E27FC236}">
                      <a16:creationId xmlns:a16="http://schemas.microsoft.com/office/drawing/2014/main" id="{C92FC324-2D9C-5645-9959-5FA409BD62CD}"/>
                    </a:ext>
                  </a:extLst>
                </p:cNvPr>
                <p:cNvPicPr/>
                <p:nvPr/>
              </p:nvPicPr>
              <p:blipFill>
                <a:blip r:embed="rId22"/>
                <a:stretch>
                  <a:fillRect/>
                </a:stretch>
              </p:blipFill>
              <p:spPr>
                <a:xfrm>
                  <a:off x="7961966" y="1496814"/>
                  <a:ext cx="18000" cy="18000"/>
                </a:xfrm>
                <a:prstGeom prst="rect">
                  <a:avLst/>
                </a:prstGeom>
              </p:spPr>
            </p:pic>
          </mc:Fallback>
        </mc:AlternateContent>
      </p:grpSp>
      <p:grpSp>
        <p:nvGrpSpPr>
          <p:cNvPr id="32" name="Group 31">
            <a:extLst>
              <a:ext uri="{FF2B5EF4-FFF2-40B4-BE49-F238E27FC236}">
                <a16:creationId xmlns:a16="http://schemas.microsoft.com/office/drawing/2014/main" id="{FF1F8844-0529-D242-B4EC-A3409BCAA794}"/>
              </a:ext>
            </a:extLst>
          </p:cNvPr>
          <p:cNvGrpSpPr/>
          <p:nvPr/>
        </p:nvGrpSpPr>
        <p:grpSpPr>
          <a:xfrm>
            <a:off x="7819046" y="1738734"/>
            <a:ext cx="192600" cy="107640"/>
            <a:chOff x="7819046" y="1738734"/>
            <a:chExt cx="192600" cy="107640"/>
          </a:xfrm>
        </p:grpSpPr>
        <mc:AlternateContent xmlns:mc="http://schemas.openxmlformats.org/markup-compatibility/2006" xmlns:p14="http://schemas.microsoft.com/office/powerpoint/2010/main">
          <mc:Choice Requires="p14">
            <p:contentPart p14:bwMode="auto" r:id="rId35">
              <p14:nvContentPartPr>
                <p14:cNvPr id="30" name="Ink 29">
                  <a:extLst>
                    <a:ext uri="{FF2B5EF4-FFF2-40B4-BE49-F238E27FC236}">
                      <a16:creationId xmlns:a16="http://schemas.microsoft.com/office/drawing/2014/main" id="{1CFB5998-7F54-DB43-912E-1DD61F53F6DD}"/>
                    </a:ext>
                  </a:extLst>
                </p14:cNvPr>
                <p14:cNvContentPartPr/>
                <p14:nvPr/>
              </p14:nvContentPartPr>
              <p14:xfrm>
                <a:off x="7819046" y="1738734"/>
                <a:ext cx="139680" cy="107640"/>
              </p14:xfrm>
            </p:contentPart>
          </mc:Choice>
          <mc:Fallback xmlns="">
            <p:pic>
              <p:nvPicPr>
                <p:cNvPr id="30" name="Ink 29">
                  <a:extLst>
                    <a:ext uri="{FF2B5EF4-FFF2-40B4-BE49-F238E27FC236}">
                      <a16:creationId xmlns:a16="http://schemas.microsoft.com/office/drawing/2014/main" id="{1CFB5998-7F54-DB43-912E-1DD61F53F6DD}"/>
                    </a:ext>
                  </a:extLst>
                </p:cNvPr>
                <p:cNvPicPr/>
                <p:nvPr/>
              </p:nvPicPr>
              <p:blipFill>
                <a:blip r:embed="rId36"/>
                <a:stretch>
                  <a:fillRect/>
                </a:stretch>
              </p:blipFill>
              <p:spPr>
                <a:xfrm>
                  <a:off x="7810406" y="1730094"/>
                  <a:ext cx="157320" cy="12528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1" name="Ink 30">
                  <a:extLst>
                    <a:ext uri="{FF2B5EF4-FFF2-40B4-BE49-F238E27FC236}">
                      <a16:creationId xmlns:a16="http://schemas.microsoft.com/office/drawing/2014/main" id="{1ED31564-5B4C-9746-80F8-2495A1F6C2EE}"/>
                    </a:ext>
                  </a:extLst>
                </p14:cNvPr>
                <p14:cNvContentPartPr/>
                <p14:nvPr/>
              </p14:nvContentPartPr>
              <p14:xfrm>
                <a:off x="8011286" y="1843494"/>
                <a:ext cx="360" cy="360"/>
              </p14:xfrm>
            </p:contentPart>
          </mc:Choice>
          <mc:Fallback xmlns="">
            <p:pic>
              <p:nvPicPr>
                <p:cNvPr id="31" name="Ink 30">
                  <a:extLst>
                    <a:ext uri="{FF2B5EF4-FFF2-40B4-BE49-F238E27FC236}">
                      <a16:creationId xmlns:a16="http://schemas.microsoft.com/office/drawing/2014/main" id="{1ED31564-5B4C-9746-80F8-2495A1F6C2EE}"/>
                    </a:ext>
                  </a:extLst>
                </p:cNvPr>
                <p:cNvPicPr/>
                <p:nvPr/>
              </p:nvPicPr>
              <p:blipFill>
                <a:blip r:embed="rId22"/>
                <a:stretch>
                  <a:fillRect/>
                </a:stretch>
              </p:blipFill>
              <p:spPr>
                <a:xfrm>
                  <a:off x="8002646" y="1834494"/>
                  <a:ext cx="18000" cy="18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38">
            <p14:nvContentPartPr>
              <p14:cNvPr id="34" name="Ink 33">
                <a:extLst>
                  <a:ext uri="{FF2B5EF4-FFF2-40B4-BE49-F238E27FC236}">
                    <a16:creationId xmlns:a16="http://schemas.microsoft.com/office/drawing/2014/main" id="{00D79459-EF28-B744-A230-BEE9F7A74106}"/>
                  </a:ext>
                </a:extLst>
              </p14:cNvPr>
              <p14:cNvContentPartPr/>
              <p14:nvPr/>
            </p14:nvContentPartPr>
            <p14:xfrm>
              <a:off x="1267046" y="3120054"/>
              <a:ext cx="1434600" cy="30240"/>
            </p14:xfrm>
          </p:contentPart>
        </mc:Choice>
        <mc:Fallback xmlns="">
          <p:pic>
            <p:nvPicPr>
              <p:cNvPr id="34" name="Ink 33">
                <a:extLst>
                  <a:ext uri="{FF2B5EF4-FFF2-40B4-BE49-F238E27FC236}">
                    <a16:creationId xmlns:a16="http://schemas.microsoft.com/office/drawing/2014/main" id="{00D79459-EF28-B744-A230-BEE9F7A74106}"/>
                  </a:ext>
                </a:extLst>
              </p:cNvPr>
              <p:cNvPicPr/>
              <p:nvPr/>
            </p:nvPicPr>
            <p:blipFill>
              <a:blip r:embed="rId39"/>
              <a:stretch>
                <a:fillRect/>
              </a:stretch>
            </p:blipFill>
            <p:spPr>
              <a:xfrm>
                <a:off x="1258046" y="3111414"/>
                <a:ext cx="1452240" cy="47880"/>
              </a:xfrm>
              <a:prstGeom prst="rect">
                <a:avLst/>
              </a:prstGeom>
            </p:spPr>
          </p:pic>
        </mc:Fallback>
      </mc:AlternateContent>
      <p:grpSp>
        <p:nvGrpSpPr>
          <p:cNvPr id="37" name="Group 36">
            <a:extLst>
              <a:ext uri="{FF2B5EF4-FFF2-40B4-BE49-F238E27FC236}">
                <a16:creationId xmlns:a16="http://schemas.microsoft.com/office/drawing/2014/main" id="{DF544652-6E24-B446-817F-81420E6887F2}"/>
              </a:ext>
            </a:extLst>
          </p:cNvPr>
          <p:cNvGrpSpPr/>
          <p:nvPr/>
        </p:nvGrpSpPr>
        <p:grpSpPr>
          <a:xfrm>
            <a:off x="10550366" y="3809814"/>
            <a:ext cx="578880" cy="824040"/>
            <a:chOff x="10550366" y="3809814"/>
            <a:chExt cx="578880" cy="824040"/>
          </a:xfrm>
        </p:grpSpPr>
        <mc:AlternateContent xmlns:mc="http://schemas.openxmlformats.org/markup-compatibility/2006" xmlns:p14="http://schemas.microsoft.com/office/powerpoint/2010/main">
          <mc:Choice Requires="p14">
            <p:contentPart p14:bwMode="auto" r:id="rId40">
              <p14:nvContentPartPr>
                <p14:cNvPr id="35" name="Ink 34">
                  <a:extLst>
                    <a:ext uri="{FF2B5EF4-FFF2-40B4-BE49-F238E27FC236}">
                      <a16:creationId xmlns:a16="http://schemas.microsoft.com/office/drawing/2014/main" id="{FA7644D4-AE79-6843-AA4B-DBA5D8165C70}"/>
                    </a:ext>
                  </a:extLst>
                </p14:cNvPr>
                <p14:cNvContentPartPr/>
                <p14:nvPr/>
              </p14:nvContentPartPr>
              <p14:xfrm>
                <a:off x="10550366" y="3809814"/>
                <a:ext cx="578880" cy="669240"/>
              </p14:xfrm>
            </p:contentPart>
          </mc:Choice>
          <mc:Fallback xmlns="">
            <p:pic>
              <p:nvPicPr>
                <p:cNvPr id="35" name="Ink 34">
                  <a:extLst>
                    <a:ext uri="{FF2B5EF4-FFF2-40B4-BE49-F238E27FC236}">
                      <a16:creationId xmlns:a16="http://schemas.microsoft.com/office/drawing/2014/main" id="{FA7644D4-AE79-6843-AA4B-DBA5D8165C70}"/>
                    </a:ext>
                  </a:extLst>
                </p:cNvPr>
                <p:cNvPicPr/>
                <p:nvPr/>
              </p:nvPicPr>
              <p:blipFill>
                <a:blip r:embed="rId41"/>
                <a:stretch>
                  <a:fillRect/>
                </a:stretch>
              </p:blipFill>
              <p:spPr>
                <a:xfrm>
                  <a:off x="10541726" y="3801174"/>
                  <a:ext cx="596520" cy="68688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36" name="Ink 35">
                  <a:extLst>
                    <a:ext uri="{FF2B5EF4-FFF2-40B4-BE49-F238E27FC236}">
                      <a16:creationId xmlns:a16="http://schemas.microsoft.com/office/drawing/2014/main" id="{AEE7AEFB-783D-CD49-B3BA-0709C5F5014B}"/>
                    </a:ext>
                  </a:extLst>
                </p14:cNvPr>
                <p14:cNvContentPartPr/>
                <p14:nvPr/>
              </p14:nvContentPartPr>
              <p14:xfrm>
                <a:off x="10798046" y="4504614"/>
                <a:ext cx="154800" cy="129240"/>
              </p14:xfrm>
            </p:contentPart>
          </mc:Choice>
          <mc:Fallback xmlns="">
            <p:pic>
              <p:nvPicPr>
                <p:cNvPr id="36" name="Ink 35">
                  <a:extLst>
                    <a:ext uri="{FF2B5EF4-FFF2-40B4-BE49-F238E27FC236}">
                      <a16:creationId xmlns:a16="http://schemas.microsoft.com/office/drawing/2014/main" id="{AEE7AEFB-783D-CD49-B3BA-0709C5F5014B}"/>
                    </a:ext>
                  </a:extLst>
                </p:cNvPr>
                <p:cNvPicPr/>
                <p:nvPr/>
              </p:nvPicPr>
              <p:blipFill>
                <a:blip r:embed="rId43"/>
                <a:stretch>
                  <a:fillRect/>
                </a:stretch>
              </p:blipFill>
              <p:spPr>
                <a:xfrm>
                  <a:off x="10789406" y="4495614"/>
                  <a:ext cx="172440" cy="146880"/>
                </a:xfrm>
                <a:prstGeom prst="rect">
                  <a:avLst/>
                </a:prstGeom>
              </p:spPr>
            </p:pic>
          </mc:Fallback>
        </mc:AlternateContent>
      </p:grpSp>
      <p:grpSp>
        <p:nvGrpSpPr>
          <p:cNvPr id="40" name="Group 39">
            <a:extLst>
              <a:ext uri="{FF2B5EF4-FFF2-40B4-BE49-F238E27FC236}">
                <a16:creationId xmlns:a16="http://schemas.microsoft.com/office/drawing/2014/main" id="{195F8285-FEFE-E04F-ADCD-646ADEFC7A7E}"/>
              </a:ext>
            </a:extLst>
          </p:cNvPr>
          <p:cNvGrpSpPr/>
          <p:nvPr/>
        </p:nvGrpSpPr>
        <p:grpSpPr>
          <a:xfrm>
            <a:off x="10428686" y="4954614"/>
            <a:ext cx="135000" cy="162000"/>
            <a:chOff x="10428686" y="4954614"/>
            <a:chExt cx="135000" cy="162000"/>
          </a:xfrm>
        </p:grpSpPr>
        <mc:AlternateContent xmlns:mc="http://schemas.openxmlformats.org/markup-compatibility/2006" xmlns:p14="http://schemas.microsoft.com/office/powerpoint/2010/main">
          <mc:Choice Requires="p14">
            <p:contentPart p14:bwMode="auto" r:id="rId44">
              <p14:nvContentPartPr>
                <p14:cNvPr id="38" name="Ink 37">
                  <a:extLst>
                    <a:ext uri="{FF2B5EF4-FFF2-40B4-BE49-F238E27FC236}">
                      <a16:creationId xmlns:a16="http://schemas.microsoft.com/office/drawing/2014/main" id="{9B14FC97-D524-824F-BB93-C2E1F0AFDC65}"/>
                    </a:ext>
                  </a:extLst>
                </p14:cNvPr>
                <p14:cNvContentPartPr/>
                <p14:nvPr/>
              </p14:nvContentPartPr>
              <p14:xfrm>
                <a:off x="10428686" y="4954614"/>
                <a:ext cx="45360" cy="162000"/>
              </p14:xfrm>
            </p:contentPart>
          </mc:Choice>
          <mc:Fallback xmlns="">
            <p:pic>
              <p:nvPicPr>
                <p:cNvPr id="38" name="Ink 37">
                  <a:extLst>
                    <a:ext uri="{FF2B5EF4-FFF2-40B4-BE49-F238E27FC236}">
                      <a16:creationId xmlns:a16="http://schemas.microsoft.com/office/drawing/2014/main" id="{9B14FC97-D524-824F-BB93-C2E1F0AFDC65}"/>
                    </a:ext>
                  </a:extLst>
                </p:cNvPr>
                <p:cNvPicPr/>
                <p:nvPr/>
              </p:nvPicPr>
              <p:blipFill>
                <a:blip r:embed="rId45"/>
                <a:stretch>
                  <a:fillRect/>
                </a:stretch>
              </p:blipFill>
              <p:spPr>
                <a:xfrm>
                  <a:off x="10420046" y="4945614"/>
                  <a:ext cx="63000" cy="17964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39" name="Ink 38">
                  <a:extLst>
                    <a:ext uri="{FF2B5EF4-FFF2-40B4-BE49-F238E27FC236}">
                      <a16:creationId xmlns:a16="http://schemas.microsoft.com/office/drawing/2014/main" id="{5ACD300A-46F6-3042-9917-FC8259ABE552}"/>
                    </a:ext>
                  </a:extLst>
                </p14:cNvPr>
                <p14:cNvContentPartPr/>
                <p14:nvPr/>
              </p14:nvContentPartPr>
              <p14:xfrm>
                <a:off x="10563326" y="5116254"/>
                <a:ext cx="360" cy="360"/>
              </p14:xfrm>
            </p:contentPart>
          </mc:Choice>
          <mc:Fallback xmlns="">
            <p:pic>
              <p:nvPicPr>
                <p:cNvPr id="39" name="Ink 38">
                  <a:extLst>
                    <a:ext uri="{FF2B5EF4-FFF2-40B4-BE49-F238E27FC236}">
                      <a16:creationId xmlns:a16="http://schemas.microsoft.com/office/drawing/2014/main" id="{5ACD300A-46F6-3042-9917-FC8259ABE552}"/>
                    </a:ext>
                  </a:extLst>
                </p:cNvPr>
                <p:cNvPicPr/>
                <p:nvPr/>
              </p:nvPicPr>
              <p:blipFill>
                <a:blip r:embed="rId47"/>
                <a:stretch>
                  <a:fillRect/>
                </a:stretch>
              </p:blipFill>
              <p:spPr>
                <a:xfrm>
                  <a:off x="10554326" y="5107254"/>
                  <a:ext cx="18000" cy="18000"/>
                </a:xfrm>
                <a:prstGeom prst="rect">
                  <a:avLst/>
                </a:prstGeom>
              </p:spPr>
            </p:pic>
          </mc:Fallback>
        </mc:AlternateContent>
      </p:grpSp>
      <p:grpSp>
        <p:nvGrpSpPr>
          <p:cNvPr id="43" name="Group 42">
            <a:extLst>
              <a:ext uri="{FF2B5EF4-FFF2-40B4-BE49-F238E27FC236}">
                <a16:creationId xmlns:a16="http://schemas.microsoft.com/office/drawing/2014/main" id="{B514BD8B-5081-024C-894E-CDF81E954B4D}"/>
              </a:ext>
            </a:extLst>
          </p:cNvPr>
          <p:cNvGrpSpPr/>
          <p:nvPr/>
        </p:nvGrpSpPr>
        <p:grpSpPr>
          <a:xfrm>
            <a:off x="8918126" y="5357814"/>
            <a:ext cx="210600" cy="161640"/>
            <a:chOff x="8918126" y="5357814"/>
            <a:chExt cx="210600" cy="161640"/>
          </a:xfrm>
        </p:grpSpPr>
        <mc:AlternateContent xmlns:mc="http://schemas.openxmlformats.org/markup-compatibility/2006" xmlns:p14="http://schemas.microsoft.com/office/powerpoint/2010/main">
          <mc:Choice Requires="p14">
            <p:contentPart p14:bwMode="auto" r:id="rId48">
              <p14:nvContentPartPr>
                <p14:cNvPr id="41" name="Ink 40">
                  <a:extLst>
                    <a:ext uri="{FF2B5EF4-FFF2-40B4-BE49-F238E27FC236}">
                      <a16:creationId xmlns:a16="http://schemas.microsoft.com/office/drawing/2014/main" id="{140D7039-417D-0541-A1E1-068C466BD525}"/>
                    </a:ext>
                  </a:extLst>
                </p14:cNvPr>
                <p14:cNvContentPartPr/>
                <p14:nvPr/>
              </p14:nvContentPartPr>
              <p14:xfrm>
                <a:off x="8918126" y="5357814"/>
                <a:ext cx="119520" cy="156600"/>
              </p14:xfrm>
            </p:contentPart>
          </mc:Choice>
          <mc:Fallback xmlns="">
            <p:pic>
              <p:nvPicPr>
                <p:cNvPr id="41" name="Ink 40">
                  <a:extLst>
                    <a:ext uri="{FF2B5EF4-FFF2-40B4-BE49-F238E27FC236}">
                      <a16:creationId xmlns:a16="http://schemas.microsoft.com/office/drawing/2014/main" id="{140D7039-417D-0541-A1E1-068C466BD525}"/>
                    </a:ext>
                  </a:extLst>
                </p:cNvPr>
                <p:cNvPicPr/>
                <p:nvPr/>
              </p:nvPicPr>
              <p:blipFill>
                <a:blip r:embed="rId49"/>
                <a:stretch>
                  <a:fillRect/>
                </a:stretch>
              </p:blipFill>
              <p:spPr>
                <a:xfrm>
                  <a:off x="8909126" y="5348814"/>
                  <a:ext cx="137160" cy="17424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42" name="Ink 41">
                  <a:extLst>
                    <a:ext uri="{FF2B5EF4-FFF2-40B4-BE49-F238E27FC236}">
                      <a16:creationId xmlns:a16="http://schemas.microsoft.com/office/drawing/2014/main" id="{6B02B92F-9B14-8045-AC8C-B08FF2E88812}"/>
                    </a:ext>
                  </a:extLst>
                </p14:cNvPr>
                <p14:cNvContentPartPr/>
                <p14:nvPr/>
              </p14:nvContentPartPr>
              <p14:xfrm>
                <a:off x="9128366" y="5519094"/>
                <a:ext cx="360" cy="360"/>
              </p14:xfrm>
            </p:contentPart>
          </mc:Choice>
          <mc:Fallback xmlns="">
            <p:pic>
              <p:nvPicPr>
                <p:cNvPr id="42" name="Ink 41">
                  <a:extLst>
                    <a:ext uri="{FF2B5EF4-FFF2-40B4-BE49-F238E27FC236}">
                      <a16:creationId xmlns:a16="http://schemas.microsoft.com/office/drawing/2014/main" id="{6B02B92F-9B14-8045-AC8C-B08FF2E88812}"/>
                    </a:ext>
                  </a:extLst>
                </p:cNvPr>
                <p:cNvPicPr/>
                <p:nvPr/>
              </p:nvPicPr>
              <p:blipFill>
                <a:blip r:embed="rId47"/>
                <a:stretch>
                  <a:fillRect/>
                </a:stretch>
              </p:blipFill>
              <p:spPr>
                <a:xfrm>
                  <a:off x="9119726" y="5510454"/>
                  <a:ext cx="18000" cy="18000"/>
                </a:xfrm>
                <a:prstGeom prst="rect">
                  <a:avLst/>
                </a:prstGeom>
              </p:spPr>
            </p:pic>
          </mc:Fallback>
        </mc:AlternateContent>
      </p:grpSp>
      <p:sp>
        <p:nvSpPr>
          <p:cNvPr id="44" name="Rectangle 43">
            <a:extLst>
              <a:ext uri="{FF2B5EF4-FFF2-40B4-BE49-F238E27FC236}">
                <a16:creationId xmlns:a16="http://schemas.microsoft.com/office/drawing/2014/main" id="{94A68A33-B407-0D4A-8511-1889D03241CB}"/>
              </a:ext>
            </a:extLst>
          </p:cNvPr>
          <p:cNvSpPr/>
          <p:nvPr/>
        </p:nvSpPr>
        <p:spPr>
          <a:xfrm>
            <a:off x="604412" y="6029015"/>
            <a:ext cx="5937065" cy="369332"/>
          </a:xfrm>
          <a:prstGeom prst="rect">
            <a:avLst/>
          </a:prstGeom>
        </p:spPr>
        <p:txBody>
          <a:bodyPr wrap="square">
            <a:spAutoFit/>
          </a:bodyPr>
          <a:lstStyle/>
          <a:p>
            <a:r>
              <a:rPr lang="sk-SK" dirty="0"/>
              <a:t>TODO </a:t>
            </a:r>
            <a:r>
              <a:rPr lang="sk-SK" dirty="0" err="1"/>
              <a:t>performance</a:t>
            </a:r>
            <a:r>
              <a:rPr lang="sk-SK" dirty="0"/>
              <a:t>: spočítajte zložitosť algoritmov</a:t>
            </a:r>
          </a:p>
        </p:txBody>
      </p:sp>
      <p:sp>
        <p:nvSpPr>
          <p:cNvPr id="45" name="Rectangle 44">
            <a:extLst>
              <a:ext uri="{FF2B5EF4-FFF2-40B4-BE49-F238E27FC236}">
                <a16:creationId xmlns:a16="http://schemas.microsoft.com/office/drawing/2014/main" id="{A0532171-8BCC-9D46-B2F5-5FFE8CE383BE}"/>
              </a:ext>
            </a:extLst>
          </p:cNvPr>
          <p:cNvSpPr/>
          <p:nvPr/>
        </p:nvSpPr>
        <p:spPr>
          <a:xfrm>
            <a:off x="10252925" y="5590700"/>
            <a:ext cx="2669326" cy="246221"/>
          </a:xfrm>
          <a:prstGeom prst="rect">
            <a:avLst/>
          </a:prstGeom>
        </p:spPr>
        <p:txBody>
          <a:bodyPr wrap="square">
            <a:spAutoFit/>
          </a:bodyPr>
          <a:lstStyle/>
          <a:p>
            <a:r>
              <a:rPr lang="sk-SK" sz="1000" dirty="0" err="1">
                <a:solidFill>
                  <a:schemeClr val="bg1"/>
                </a:solidFill>
              </a:rPr>
              <a:t>ainthek</a:t>
            </a:r>
            <a:r>
              <a:rPr lang="sk-SK" sz="1000" dirty="0">
                <a:solidFill>
                  <a:schemeClr val="bg1"/>
                </a:solidFill>
              </a:rPr>
              <a:t>, </a:t>
            </a:r>
            <a:r>
              <a:rPr lang="sk-SK" sz="1000" dirty="0" err="1">
                <a:solidFill>
                  <a:schemeClr val="bg1"/>
                </a:solidFill>
              </a:rPr>
              <a:t>perf</a:t>
            </a:r>
            <a:r>
              <a:rPr lang="sk-SK" sz="1000" dirty="0">
                <a:solidFill>
                  <a:schemeClr val="bg1"/>
                </a:solidFill>
              </a:rPr>
              <a:t>. </a:t>
            </a:r>
            <a:r>
              <a:rPr lang="sk-SK" sz="1000" dirty="0" err="1">
                <a:solidFill>
                  <a:schemeClr val="bg1"/>
                </a:solidFill>
              </a:rPr>
              <a:t>oriented</a:t>
            </a:r>
            <a:r>
              <a:rPr lang="sk-SK" sz="1000" dirty="0">
                <a:solidFill>
                  <a:schemeClr val="bg1"/>
                </a:solidFill>
              </a:rPr>
              <a:t> </a:t>
            </a:r>
            <a:r>
              <a:rPr lang="sk-SK" sz="1000" dirty="0" err="1">
                <a:solidFill>
                  <a:schemeClr val="bg1"/>
                </a:solidFill>
              </a:rPr>
              <a:t>solution</a:t>
            </a:r>
            <a:endParaRPr lang="sk-SK" sz="1000" dirty="0">
              <a:solidFill>
                <a:schemeClr val="bg1"/>
              </a:solidFill>
            </a:endParaRPr>
          </a:p>
        </p:txBody>
      </p:sp>
    </p:spTree>
    <p:extLst>
      <p:ext uri="{BB962C8B-B14F-4D97-AF65-F5344CB8AC3E}">
        <p14:creationId xmlns:p14="http://schemas.microsoft.com/office/powerpoint/2010/main" val="6317182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9058E-E281-194B-A133-D0B3A7FC6AB5}"/>
              </a:ext>
            </a:extLst>
          </p:cNvPr>
          <p:cNvSpPr>
            <a:spLocks noGrp="1"/>
          </p:cNvSpPr>
          <p:nvPr>
            <p:ph type="title"/>
          </p:nvPr>
        </p:nvSpPr>
        <p:spPr/>
        <p:txBody>
          <a:bodyPr/>
          <a:lstStyle/>
          <a:p>
            <a:r>
              <a:rPr lang="sk-SK" dirty="0"/>
              <a:t>Programovanie z </a:t>
            </a:r>
            <a:r>
              <a:rPr lang="sk-SK" dirty="0" err="1"/>
              <a:t>iterative</a:t>
            </a:r>
            <a:r>
              <a:rPr lang="sk-SK" dirty="0"/>
              <a:t> </a:t>
            </a:r>
            <a:r>
              <a:rPr lang="sk-SK" dirty="0" err="1"/>
              <a:t>functions</a:t>
            </a:r>
            <a:r>
              <a:rPr lang="sk-SK" dirty="0"/>
              <a:t> </a:t>
            </a:r>
            <a:br>
              <a:rPr lang="sk-SK" dirty="0"/>
            </a:br>
            <a:r>
              <a:rPr lang="sk-SK" dirty="0"/>
              <a:t>(</a:t>
            </a:r>
            <a:r>
              <a:rPr lang="sk-SK" dirty="0" err="1"/>
              <a:t>array</a:t>
            </a:r>
            <a:r>
              <a:rPr lang="sk-SK" dirty="0"/>
              <a:t> </a:t>
            </a:r>
            <a:r>
              <a:rPr lang="sk-SK" dirty="0" err="1"/>
              <a:t>extras</a:t>
            </a:r>
            <a:r>
              <a:rPr lang="sk-SK" dirty="0"/>
              <a:t>)</a:t>
            </a:r>
          </a:p>
        </p:txBody>
      </p:sp>
      <p:sp>
        <p:nvSpPr>
          <p:cNvPr id="3" name="Content Placeholder 2">
            <a:extLst>
              <a:ext uri="{FF2B5EF4-FFF2-40B4-BE49-F238E27FC236}">
                <a16:creationId xmlns:a16="http://schemas.microsoft.com/office/drawing/2014/main" id="{1F51D2D8-A010-D043-9878-152337C903F0}"/>
              </a:ext>
            </a:extLst>
          </p:cNvPr>
          <p:cNvSpPr>
            <a:spLocks noGrp="1"/>
          </p:cNvSpPr>
          <p:nvPr>
            <p:ph idx="1"/>
          </p:nvPr>
        </p:nvSpPr>
        <p:spPr>
          <a:xfrm>
            <a:off x="838200" y="1825625"/>
            <a:ext cx="4976674" cy="4351338"/>
          </a:xfrm>
        </p:spPr>
        <p:txBody>
          <a:bodyPr>
            <a:normAutofit fontScale="62500" lnSpcReduction="20000"/>
          </a:bodyPr>
          <a:lstStyle/>
          <a:p>
            <a:r>
              <a:rPr lang="sk-SK" sz="3200" dirty="0"/>
              <a:t>Program pozostáva zo sekvencie transformácii</a:t>
            </a:r>
          </a:p>
          <a:p>
            <a:pPr marL="914400" lvl="1" indent="-457200">
              <a:buFont typeface="+mj-lt"/>
              <a:buAutoNum type="alphaUcPeriod"/>
            </a:pPr>
            <a:r>
              <a:rPr lang="sk-SK" sz="3200" dirty="0"/>
              <a:t>Buď preto lebo z povahy zadania je to ozaj sekvencia transformácii</a:t>
            </a:r>
          </a:p>
          <a:p>
            <a:pPr marL="914400" lvl="1" indent="-457200">
              <a:buFont typeface="+mj-lt"/>
              <a:buAutoNum type="alphaUcPeriod"/>
            </a:pPr>
            <a:r>
              <a:rPr lang="sk-SK" sz="3200" dirty="0"/>
              <a:t>Alebo preto lebo sa to tak </a:t>
            </a:r>
            <a:r>
              <a:rPr lang="sk-SK" sz="3200" dirty="0" err="1"/>
              <a:t>lahsie</a:t>
            </a:r>
            <a:r>
              <a:rPr lang="sk-SK" sz="3200" dirty="0"/>
              <a:t> (postupne) kóduje</a:t>
            </a:r>
          </a:p>
          <a:p>
            <a:pPr marL="914400" lvl="1" indent="-457200">
              <a:buFont typeface="+mj-lt"/>
              <a:buAutoNum type="alphaUcPeriod"/>
            </a:pPr>
            <a:r>
              <a:rPr lang="sk-SK" sz="3200" dirty="0"/>
              <a:t>Alebo preto lebo sa nám to pri zmenách bude ľahšie </a:t>
            </a:r>
            <a:r>
              <a:rPr lang="sk-SK" sz="3200" dirty="0" err="1"/>
              <a:t>preskladávať</a:t>
            </a:r>
            <a:endParaRPr lang="sk-SK" sz="3200" dirty="0"/>
          </a:p>
          <a:p>
            <a:endParaRPr lang="sk-SK" dirty="0"/>
          </a:p>
          <a:p>
            <a:endParaRPr lang="sk-SK" dirty="0"/>
          </a:p>
          <a:p>
            <a:endParaRPr lang="sk-SK" dirty="0"/>
          </a:p>
          <a:p>
            <a:endParaRPr lang="sk-SK" dirty="0"/>
          </a:p>
          <a:p>
            <a:r>
              <a:rPr lang="sk-SK" dirty="0"/>
              <a:t>Ak si spomenie na </a:t>
            </a:r>
            <a:r>
              <a:rPr lang="sk-SK" dirty="0" err="1"/>
              <a:t>async</a:t>
            </a:r>
            <a:r>
              <a:rPr lang="sk-SK" dirty="0"/>
              <a:t> prednášku aj tam sme sa snažili program sekvencie/paralelizmy zapísať podobne deklaratívne</a:t>
            </a:r>
          </a:p>
          <a:p>
            <a:r>
              <a:rPr lang="sk-SK" dirty="0"/>
              <a:t>A ešte sa s tým stretneme u streamov</a:t>
            </a:r>
          </a:p>
        </p:txBody>
      </p:sp>
      <p:pic>
        <p:nvPicPr>
          <p:cNvPr id="4" name="Picture 3">
            <a:extLst>
              <a:ext uri="{FF2B5EF4-FFF2-40B4-BE49-F238E27FC236}">
                <a16:creationId xmlns:a16="http://schemas.microsoft.com/office/drawing/2014/main" id="{D41B1C9B-2D53-6043-B4B7-41784B990F23}"/>
              </a:ext>
            </a:extLst>
          </p:cNvPr>
          <p:cNvPicPr>
            <a:picLocks noChangeAspect="1"/>
          </p:cNvPicPr>
          <p:nvPr/>
        </p:nvPicPr>
        <p:blipFill>
          <a:blip r:embed="rId2"/>
          <a:stretch>
            <a:fillRect/>
          </a:stretch>
        </p:blipFill>
        <p:spPr>
          <a:xfrm>
            <a:off x="6096000" y="1095236"/>
            <a:ext cx="5214841" cy="4888313"/>
          </a:xfrm>
          <a:prstGeom prst="rect">
            <a:avLst/>
          </a:prstGeom>
        </p:spPr>
      </p:pic>
    </p:spTree>
    <p:extLst>
      <p:ext uri="{BB962C8B-B14F-4D97-AF65-F5344CB8AC3E}">
        <p14:creationId xmlns:p14="http://schemas.microsoft.com/office/powerpoint/2010/main" val="16950604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7A8D8-E75A-1944-9D8F-376443AC5982}"/>
              </a:ext>
            </a:extLst>
          </p:cNvPr>
          <p:cNvSpPr>
            <a:spLocks noGrp="1"/>
          </p:cNvSpPr>
          <p:nvPr>
            <p:ph type="title"/>
          </p:nvPr>
        </p:nvSpPr>
        <p:spPr/>
        <p:txBody>
          <a:bodyPr/>
          <a:lstStyle/>
          <a:p>
            <a:r>
              <a:rPr lang="sk-SK" dirty="0" err="1"/>
              <a:t>Objects</a:t>
            </a:r>
            <a:r>
              <a:rPr lang="sk-SK" dirty="0"/>
              <a:t> as </a:t>
            </a:r>
            <a:r>
              <a:rPr lang="sk-SK" dirty="0" err="1"/>
              <a:t>data</a:t>
            </a:r>
            <a:endParaRPr lang="sk-SK" dirty="0"/>
          </a:p>
        </p:txBody>
      </p:sp>
      <p:sp>
        <p:nvSpPr>
          <p:cNvPr id="3" name="Content Placeholder 2">
            <a:extLst>
              <a:ext uri="{FF2B5EF4-FFF2-40B4-BE49-F238E27FC236}">
                <a16:creationId xmlns:a16="http://schemas.microsoft.com/office/drawing/2014/main" id="{F9D59E98-9E5A-074D-BCCB-D84B30D575B2}"/>
              </a:ext>
            </a:extLst>
          </p:cNvPr>
          <p:cNvSpPr>
            <a:spLocks noGrp="1"/>
          </p:cNvSpPr>
          <p:nvPr>
            <p:ph idx="1"/>
          </p:nvPr>
        </p:nvSpPr>
        <p:spPr/>
        <p:txBody>
          <a:bodyPr/>
          <a:lstStyle/>
          <a:p>
            <a:r>
              <a:rPr lang="sk-SK" dirty="0"/>
              <a:t>Všetko </a:t>
            </a:r>
            <a:r>
              <a:rPr lang="sk-SK" dirty="0" err="1"/>
              <a:t>co</a:t>
            </a:r>
            <a:r>
              <a:rPr lang="sk-SK" dirty="0"/>
              <a:t> sme si ukazovali funguje na []</a:t>
            </a:r>
          </a:p>
          <a:p>
            <a:r>
              <a:rPr lang="sk-SK" dirty="0"/>
              <a:t>Na {} nemáme takéto </a:t>
            </a:r>
            <a:r>
              <a:rPr lang="sk-SK" dirty="0" err="1"/>
              <a:t>extras</a:t>
            </a:r>
            <a:r>
              <a:rPr lang="sk-SK" dirty="0"/>
              <a:t>, ale ak chceme dokážeme </a:t>
            </a:r>
            <a:r>
              <a:rPr lang="sk-SK" dirty="0" err="1"/>
              <a:t>object</a:t>
            </a:r>
            <a:r>
              <a:rPr lang="sk-SK" dirty="0"/>
              <a:t> </a:t>
            </a:r>
            <a:r>
              <a:rPr lang="sk-SK" dirty="0" err="1"/>
              <a:t>properties</a:t>
            </a:r>
            <a:r>
              <a:rPr lang="sk-SK" dirty="0"/>
              <a:t> </a:t>
            </a:r>
            <a:r>
              <a:rPr lang="sk-SK" dirty="0" err="1"/>
              <a:t>skonvertovat</a:t>
            </a:r>
            <a:r>
              <a:rPr lang="sk-SK" dirty="0"/>
              <a:t> na [] of </a:t>
            </a:r>
            <a:r>
              <a:rPr lang="sk-SK" dirty="0" err="1"/>
              <a:t>entries</a:t>
            </a:r>
            <a:r>
              <a:rPr lang="sk-SK" dirty="0"/>
              <a:t> a nazad [] of </a:t>
            </a:r>
            <a:r>
              <a:rPr lang="sk-SK" dirty="0" err="1"/>
              <a:t>entries</a:t>
            </a:r>
            <a:r>
              <a:rPr lang="sk-SK" dirty="0"/>
              <a:t> na {}</a:t>
            </a:r>
          </a:p>
          <a:p>
            <a:r>
              <a:rPr lang="sk-SK" dirty="0"/>
              <a:t>Z prednášky o objektoch by ste mali poznať aspoň 3 metódy na to prvé</a:t>
            </a:r>
          </a:p>
          <a:p>
            <a:endParaRPr lang="sk-SK" dirty="0"/>
          </a:p>
          <a:p>
            <a:pPr marL="0" indent="0">
              <a:buNone/>
            </a:pPr>
            <a:r>
              <a:rPr lang="sk-SK" dirty="0"/>
              <a:t>A) </a:t>
            </a:r>
            <a:r>
              <a:rPr lang="sk-SK" dirty="0" err="1"/>
              <a:t>Object</a:t>
            </a:r>
            <a:r>
              <a:rPr lang="sk-SK" dirty="0"/>
              <a:t>.????() -&gt; []		</a:t>
            </a:r>
          </a:p>
          <a:p>
            <a:pPr marL="0" indent="0">
              <a:buNone/>
            </a:pPr>
            <a:r>
              <a:rPr lang="sk-SK" dirty="0"/>
              <a:t>B) </a:t>
            </a:r>
            <a:r>
              <a:rPr lang="sk-SK" dirty="0" err="1"/>
              <a:t>Object.fromEntries</a:t>
            </a:r>
            <a:r>
              <a:rPr lang="sk-SK" dirty="0"/>
              <a:t>([]) -&gt; {} 	(</a:t>
            </a:r>
            <a:r>
              <a:rPr lang="sk-SK" dirty="0" err="1"/>
              <a:t>draft</a:t>
            </a:r>
            <a:r>
              <a:rPr lang="sk-SK" dirty="0"/>
              <a:t> 2019)</a:t>
            </a:r>
          </a:p>
          <a:p>
            <a:pPr marL="0" indent="0">
              <a:buNone/>
            </a:pPr>
            <a:r>
              <a:rPr lang="sk-SK" dirty="0"/>
              <a:t>	</a:t>
            </a:r>
          </a:p>
          <a:p>
            <a:endParaRPr lang="sk-SK" dirty="0"/>
          </a:p>
        </p:txBody>
      </p:sp>
    </p:spTree>
    <p:extLst>
      <p:ext uri="{BB962C8B-B14F-4D97-AF65-F5344CB8AC3E}">
        <p14:creationId xmlns:p14="http://schemas.microsoft.com/office/powerpoint/2010/main" val="11465704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197D16-FE75-4A0E-A0C9-28C0F04A4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57022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FA8FCEC6-4B30-4FF2-8B32-504BEAEA3A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a:extLst>
              <a:ext uri="{FF2B5EF4-FFF2-40B4-BE49-F238E27FC236}">
                <a16:creationId xmlns:a16="http://schemas.microsoft.com/office/drawing/2014/main" id="{60AE5FEF-919E-F54D-9521-40B265C28A16}"/>
              </a:ext>
            </a:extLst>
          </p:cNvPr>
          <p:cNvSpPr>
            <a:spLocks noGrp="1"/>
          </p:cNvSpPr>
          <p:nvPr>
            <p:ph type="title"/>
          </p:nvPr>
        </p:nvSpPr>
        <p:spPr>
          <a:xfrm>
            <a:off x="804484" y="1191796"/>
            <a:ext cx="10021446" cy="2976344"/>
          </a:xfrm>
        </p:spPr>
        <p:txBody>
          <a:bodyPr vert="horz" lIns="91440" tIns="45720" rIns="91440" bIns="45720" rtlCol="0" anchor="ctr">
            <a:normAutofit/>
          </a:bodyPr>
          <a:lstStyle/>
          <a:p>
            <a:r>
              <a:rPr lang="en-US" sz="6600" kern="1200">
                <a:solidFill>
                  <a:srgbClr val="FFFFFF"/>
                </a:solidFill>
                <a:latin typeface="+mj-lt"/>
                <a:ea typeface="+mj-ea"/>
                <a:cs typeface="+mj-cs"/>
              </a:rPr>
              <a:t>function composition</a:t>
            </a:r>
          </a:p>
        </p:txBody>
      </p:sp>
      <p:sp>
        <p:nvSpPr>
          <p:cNvPr id="6" name="Text Placeholder 5">
            <a:extLst>
              <a:ext uri="{FF2B5EF4-FFF2-40B4-BE49-F238E27FC236}">
                <a16:creationId xmlns:a16="http://schemas.microsoft.com/office/drawing/2014/main" id="{938124D7-40BD-1B4B-815B-0D136F2DABAC}"/>
              </a:ext>
            </a:extLst>
          </p:cNvPr>
          <p:cNvSpPr>
            <a:spLocks noGrp="1"/>
          </p:cNvSpPr>
          <p:nvPr>
            <p:ph type="body" idx="1"/>
          </p:nvPr>
        </p:nvSpPr>
        <p:spPr>
          <a:xfrm>
            <a:off x="804788" y="5318990"/>
            <a:ext cx="9416898" cy="723670"/>
          </a:xfrm>
        </p:spPr>
        <p:txBody>
          <a:bodyPr vert="horz" lIns="91440" tIns="45720" rIns="91440" bIns="45720" rtlCol="0" anchor="t">
            <a:normAutofit/>
          </a:bodyPr>
          <a:lstStyle/>
          <a:p>
            <a:endParaRPr lang="en-US" sz="1800" kern="1200">
              <a:solidFill>
                <a:srgbClr val="000000"/>
              </a:solidFill>
              <a:latin typeface="+mn-lt"/>
              <a:ea typeface="+mn-ea"/>
              <a:cs typeface="+mn-cs"/>
            </a:endParaRPr>
          </a:p>
        </p:txBody>
      </p:sp>
    </p:spTree>
    <p:extLst>
      <p:ext uri="{BB962C8B-B14F-4D97-AF65-F5344CB8AC3E}">
        <p14:creationId xmlns:p14="http://schemas.microsoft.com/office/powerpoint/2010/main" val="32615771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545DDB2-43DD-EA4C-8EF6-3BAAC7E7FA7E}"/>
              </a:ext>
            </a:extLst>
          </p:cNvPr>
          <p:cNvSpPr>
            <a:spLocks noGrp="1"/>
          </p:cNvSpPr>
          <p:nvPr>
            <p:ph type="title"/>
          </p:nvPr>
        </p:nvSpPr>
        <p:spPr/>
        <p:txBody>
          <a:bodyPr/>
          <a:lstStyle/>
          <a:p>
            <a:r>
              <a:rPr lang="en-GB"/>
              <a:t>composition - definitions</a:t>
            </a:r>
          </a:p>
        </p:txBody>
      </p:sp>
      <p:sp>
        <p:nvSpPr>
          <p:cNvPr id="5" name="Content Placeholder 4">
            <a:extLst>
              <a:ext uri="{FF2B5EF4-FFF2-40B4-BE49-F238E27FC236}">
                <a16:creationId xmlns:a16="http://schemas.microsoft.com/office/drawing/2014/main" id="{D7E7E42A-CA1C-014A-9E2D-0D4F209752B8}"/>
              </a:ext>
            </a:extLst>
          </p:cNvPr>
          <p:cNvSpPr>
            <a:spLocks noGrp="1"/>
          </p:cNvSpPr>
          <p:nvPr>
            <p:ph idx="1"/>
          </p:nvPr>
        </p:nvSpPr>
        <p:spPr>
          <a:xfrm>
            <a:off x="838200" y="1825625"/>
            <a:ext cx="4401620" cy="4351338"/>
          </a:xfrm>
        </p:spPr>
        <p:txBody>
          <a:bodyPr>
            <a:normAutofit fontScale="62500" lnSpcReduction="20000"/>
          </a:bodyPr>
          <a:lstStyle/>
          <a:p>
            <a:r>
              <a:rPr lang="en-GB"/>
              <a:t>In computer science, </a:t>
            </a:r>
            <a:r>
              <a:rPr lang="en-GB" b="1"/>
              <a:t>function composition is an act or mechanism to combine simple functions to build more complicated ones. </a:t>
            </a:r>
          </a:p>
          <a:p>
            <a:r>
              <a:rPr lang="en-GB"/>
              <a:t>Like the usual composition of functions in mathematics, the result of each function is passed as the argument of the next, and the result of the last one is the result of the whole. </a:t>
            </a:r>
          </a:p>
          <a:p>
            <a:r>
              <a:rPr lang="en-GB"/>
              <a:t>In mathematics, function composition is the pointwise application of one function to the result of another </a:t>
            </a:r>
            <a:r>
              <a:rPr lang="en-GB" b="1"/>
              <a:t>to produce a third function</a:t>
            </a:r>
            <a:endParaRPr lang="en-GB"/>
          </a:p>
          <a:p>
            <a:r>
              <a:rPr lang="en-GB" b="1"/>
              <a:t>composition</a:t>
            </a:r>
            <a:r>
              <a:rPr lang="en-GB"/>
              <a:t> of functions deals with </a:t>
            </a:r>
            <a:r>
              <a:rPr lang="en-GB" b="1"/>
              <a:t>finite data </a:t>
            </a:r>
            <a:r>
              <a:rPr lang="en-GB"/>
              <a:t>and </a:t>
            </a:r>
            <a:r>
              <a:rPr lang="en-GB" b="1"/>
              <a:t>sequential</a:t>
            </a:r>
            <a:r>
              <a:rPr lang="en-GB"/>
              <a:t> </a:t>
            </a:r>
            <a:r>
              <a:rPr lang="en-GB" b="1"/>
              <a:t>execution</a:t>
            </a:r>
          </a:p>
          <a:p>
            <a:r>
              <a:rPr lang="en-GB"/>
              <a:t>when speaking about </a:t>
            </a:r>
            <a:r>
              <a:rPr lang="en-GB" b="1"/>
              <a:t>infinite data </a:t>
            </a:r>
            <a:r>
              <a:rPr lang="en-GB"/>
              <a:t>(e.g. </a:t>
            </a:r>
            <a:r>
              <a:rPr lang="en-GB" b="1"/>
              <a:t>streams</a:t>
            </a:r>
            <a:r>
              <a:rPr lang="en-GB"/>
              <a:t>) and possibly </a:t>
            </a:r>
            <a:r>
              <a:rPr lang="en-GB" b="1"/>
              <a:t>parallel</a:t>
            </a:r>
            <a:r>
              <a:rPr lang="en-GB"/>
              <a:t> processing we call it </a:t>
            </a:r>
            <a:r>
              <a:rPr lang="en-GB" b="1"/>
              <a:t>pipeline </a:t>
            </a:r>
            <a:r>
              <a:rPr lang="en-GB"/>
              <a:t>(don’t confuse with pipe() on other slides)</a:t>
            </a:r>
          </a:p>
          <a:p>
            <a:endParaRPr lang="en-GB"/>
          </a:p>
          <a:p>
            <a:endParaRPr lang="en-GB"/>
          </a:p>
        </p:txBody>
      </p:sp>
      <p:pic>
        <p:nvPicPr>
          <p:cNvPr id="6" name="Picture 5">
            <a:extLst>
              <a:ext uri="{FF2B5EF4-FFF2-40B4-BE49-F238E27FC236}">
                <a16:creationId xmlns:a16="http://schemas.microsoft.com/office/drawing/2014/main" id="{B16A03BC-E71C-F04D-BDF0-26D44EEB72DC}"/>
              </a:ext>
            </a:extLst>
          </p:cNvPr>
          <p:cNvPicPr>
            <a:picLocks noChangeAspect="1"/>
          </p:cNvPicPr>
          <p:nvPr/>
        </p:nvPicPr>
        <p:blipFill>
          <a:blip r:embed="rId2"/>
          <a:stretch>
            <a:fillRect/>
          </a:stretch>
        </p:blipFill>
        <p:spPr>
          <a:xfrm>
            <a:off x="5549628" y="1825626"/>
            <a:ext cx="5895783" cy="604696"/>
          </a:xfrm>
          <a:prstGeom prst="rect">
            <a:avLst/>
          </a:prstGeom>
        </p:spPr>
      </p:pic>
      <p:pic>
        <p:nvPicPr>
          <p:cNvPr id="7" name="Picture 6">
            <a:extLst>
              <a:ext uri="{FF2B5EF4-FFF2-40B4-BE49-F238E27FC236}">
                <a16:creationId xmlns:a16="http://schemas.microsoft.com/office/drawing/2014/main" id="{AB9FEF40-F683-5645-9459-C41DC1A9B740}"/>
              </a:ext>
            </a:extLst>
          </p:cNvPr>
          <p:cNvPicPr>
            <a:picLocks noChangeAspect="1"/>
          </p:cNvPicPr>
          <p:nvPr/>
        </p:nvPicPr>
        <p:blipFill>
          <a:blip r:embed="rId3"/>
          <a:stretch>
            <a:fillRect/>
          </a:stretch>
        </p:blipFill>
        <p:spPr>
          <a:xfrm>
            <a:off x="5549628" y="2331450"/>
            <a:ext cx="6049896" cy="787383"/>
          </a:xfrm>
          <a:prstGeom prst="rect">
            <a:avLst/>
          </a:prstGeom>
        </p:spPr>
      </p:pic>
      <p:sp>
        <p:nvSpPr>
          <p:cNvPr id="8" name="Rectangle 7">
            <a:extLst>
              <a:ext uri="{FF2B5EF4-FFF2-40B4-BE49-F238E27FC236}">
                <a16:creationId xmlns:a16="http://schemas.microsoft.com/office/drawing/2014/main" id="{BD779FF4-9A01-4047-846A-52DD76F241A8}"/>
              </a:ext>
            </a:extLst>
          </p:cNvPr>
          <p:cNvSpPr/>
          <p:nvPr/>
        </p:nvSpPr>
        <p:spPr>
          <a:xfrm>
            <a:off x="5996683" y="5756668"/>
            <a:ext cx="6096000" cy="923330"/>
          </a:xfrm>
          <a:prstGeom prst="rect">
            <a:avLst/>
          </a:prstGeom>
        </p:spPr>
        <p:txBody>
          <a:bodyPr>
            <a:spAutoFit/>
          </a:bodyPr>
          <a:lstStyle/>
          <a:p>
            <a:r>
              <a:rPr lang="en-GB">
                <a:hlinkClick r:id="rId4"/>
              </a:rPr>
              <a:t>https://medium.com/@dtipson/creating-an-es6ish-compose-in-javascript-ac580b95104a</a:t>
            </a:r>
            <a:endParaRPr lang="en-GB"/>
          </a:p>
          <a:p>
            <a:endParaRPr lang="en-GB"/>
          </a:p>
        </p:txBody>
      </p:sp>
      <p:pic>
        <p:nvPicPr>
          <p:cNvPr id="9" name="Picture 8">
            <a:extLst>
              <a:ext uri="{FF2B5EF4-FFF2-40B4-BE49-F238E27FC236}">
                <a16:creationId xmlns:a16="http://schemas.microsoft.com/office/drawing/2014/main" id="{FE496904-4765-9749-A5BC-B9A8E5DA7D3C}"/>
              </a:ext>
            </a:extLst>
          </p:cNvPr>
          <p:cNvPicPr>
            <a:picLocks noChangeAspect="1"/>
          </p:cNvPicPr>
          <p:nvPr/>
        </p:nvPicPr>
        <p:blipFill>
          <a:blip r:embed="rId5"/>
          <a:stretch>
            <a:fillRect/>
          </a:stretch>
        </p:blipFill>
        <p:spPr>
          <a:xfrm>
            <a:off x="5677685" y="3625169"/>
            <a:ext cx="3035300" cy="584200"/>
          </a:xfrm>
          <a:prstGeom prst="rect">
            <a:avLst/>
          </a:prstGeom>
        </p:spPr>
      </p:pic>
      <p:pic>
        <p:nvPicPr>
          <p:cNvPr id="10" name="Picture 9">
            <a:extLst>
              <a:ext uri="{FF2B5EF4-FFF2-40B4-BE49-F238E27FC236}">
                <a16:creationId xmlns:a16="http://schemas.microsoft.com/office/drawing/2014/main" id="{A90E0152-835F-EE49-81CE-2A2970F38639}"/>
              </a:ext>
            </a:extLst>
          </p:cNvPr>
          <p:cNvPicPr>
            <a:picLocks noChangeAspect="1"/>
          </p:cNvPicPr>
          <p:nvPr/>
        </p:nvPicPr>
        <p:blipFill>
          <a:blip r:embed="rId6"/>
          <a:stretch>
            <a:fillRect/>
          </a:stretch>
        </p:blipFill>
        <p:spPr>
          <a:xfrm>
            <a:off x="5677685" y="4542341"/>
            <a:ext cx="6045200" cy="584200"/>
          </a:xfrm>
          <a:prstGeom prst="rect">
            <a:avLst/>
          </a:prstGeom>
        </p:spPr>
      </p:pic>
      <p:sp>
        <p:nvSpPr>
          <p:cNvPr id="11" name="TextBox 10">
            <a:extLst>
              <a:ext uri="{FF2B5EF4-FFF2-40B4-BE49-F238E27FC236}">
                <a16:creationId xmlns:a16="http://schemas.microsoft.com/office/drawing/2014/main" id="{E4A7A420-A639-2C43-B7EC-D8B3D3746EE9}"/>
              </a:ext>
            </a:extLst>
          </p:cNvPr>
          <p:cNvSpPr txBox="1"/>
          <p:nvPr/>
        </p:nvSpPr>
        <p:spPr>
          <a:xfrm>
            <a:off x="5677685" y="3209910"/>
            <a:ext cx="3488455" cy="369332"/>
          </a:xfrm>
          <a:prstGeom prst="rect">
            <a:avLst/>
          </a:prstGeom>
          <a:noFill/>
        </p:spPr>
        <p:txBody>
          <a:bodyPr wrap="none" rtlCol="0">
            <a:spAutoFit/>
          </a:bodyPr>
          <a:lstStyle/>
          <a:p>
            <a:r>
              <a:rPr lang="en-GB"/>
              <a:t>ES2015 </a:t>
            </a:r>
            <a:r>
              <a:rPr lang="en-GB" err="1"/>
              <a:t>ArrowFunctionExpression</a:t>
            </a:r>
            <a:r>
              <a:rPr lang="en-GB"/>
              <a:t>: </a:t>
            </a:r>
          </a:p>
        </p:txBody>
      </p:sp>
    </p:spTree>
    <p:extLst>
      <p:ext uri="{BB962C8B-B14F-4D97-AF65-F5344CB8AC3E}">
        <p14:creationId xmlns:p14="http://schemas.microsoft.com/office/powerpoint/2010/main" val="22637547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hape 167"/>
          <p:cNvSpPr>
            <a:spLocks noGrp="1"/>
          </p:cNvSpPr>
          <p:nvPr>
            <p:ph type="title"/>
          </p:nvPr>
        </p:nvSpPr>
        <p:spPr>
          <a:prstGeom prst="rect">
            <a:avLst/>
          </a:prstGeom>
        </p:spPr>
        <p:txBody>
          <a:bodyPr/>
          <a:lstStyle/>
          <a:p>
            <a:r>
              <a:t>Composition styles inline, adhoc, generic</a:t>
            </a:r>
          </a:p>
        </p:txBody>
      </p:sp>
      <p:sp>
        <p:nvSpPr>
          <p:cNvPr id="168" name="Shape 168"/>
          <p:cNvSpPr/>
          <p:nvPr/>
        </p:nvSpPr>
        <p:spPr>
          <a:xfrm>
            <a:off x="5826882" y="3249929"/>
            <a:ext cx="538236" cy="358141"/>
          </a:xfrm>
          <a:prstGeom prst="rect">
            <a:avLst/>
          </a:prstGeom>
          <a:ln w="12700">
            <a:miter lim="400000"/>
          </a:ln>
        </p:spPr>
        <p:txBody>
          <a:bodyPr wrap="none" lIns="45719" rIns="45719">
            <a:spAutoFit/>
          </a:bodyPr>
          <a:lstStyle/>
          <a:p>
            <a:endParaRPr/>
          </a:p>
        </p:txBody>
      </p:sp>
      <p:sp>
        <p:nvSpPr>
          <p:cNvPr id="170" name="Shape 170"/>
          <p:cNvSpPr/>
          <p:nvPr/>
        </p:nvSpPr>
        <p:spPr>
          <a:xfrm>
            <a:off x="9725783" y="1726089"/>
            <a:ext cx="1217639" cy="92333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a:defRPr b="1">
                <a:solidFill>
                  <a:schemeClr val="accent6">
                    <a:lumOff val="-9568"/>
                  </a:schemeClr>
                </a:solidFill>
              </a:defRPr>
            </a:pPr>
            <a:r>
              <a:rPr lang="en-US">
                <a:solidFill>
                  <a:schemeClr val="tx1"/>
                </a:solidFill>
              </a:rPr>
              <a:t>1. </a:t>
            </a:r>
            <a:r>
              <a:t>readable</a:t>
            </a:r>
          </a:p>
          <a:p>
            <a:pPr>
              <a:defRPr b="1">
                <a:solidFill>
                  <a:schemeClr val="accent6">
                    <a:lumOff val="-9568"/>
                  </a:schemeClr>
                </a:solidFill>
              </a:defRPr>
            </a:pPr>
            <a:r>
              <a:t>reused,</a:t>
            </a:r>
          </a:p>
          <a:p>
            <a:pPr>
              <a:defRPr b="1">
                <a:solidFill>
                  <a:srgbClr val="FF2600"/>
                </a:solidFill>
              </a:defRPr>
            </a:pPr>
            <a:r>
              <a:t>slow 400ms</a:t>
            </a:r>
          </a:p>
        </p:txBody>
      </p:sp>
      <p:sp>
        <p:nvSpPr>
          <p:cNvPr id="171" name="Shape 171"/>
          <p:cNvSpPr/>
          <p:nvPr/>
        </p:nvSpPr>
        <p:spPr>
          <a:xfrm>
            <a:off x="9727196" y="2637195"/>
            <a:ext cx="1225655" cy="92333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a:defRPr b="1"/>
            </a:pPr>
            <a:r>
              <a:rPr lang="en-US"/>
              <a:t>2. </a:t>
            </a:r>
            <a:r>
              <a:t>readable,</a:t>
            </a:r>
          </a:p>
          <a:p>
            <a:pPr>
              <a:defRPr b="1">
                <a:solidFill>
                  <a:schemeClr val="accent6">
                    <a:lumOff val="-9568"/>
                  </a:schemeClr>
                </a:solidFill>
              </a:defRPr>
            </a:pPr>
            <a:r>
              <a:t>reused</a:t>
            </a:r>
          </a:p>
          <a:p>
            <a:pPr>
              <a:defRPr b="1">
                <a:solidFill>
                  <a:schemeClr val="accent6">
                    <a:lumOff val="-9568"/>
                  </a:schemeClr>
                </a:solidFill>
              </a:defRPr>
            </a:pPr>
            <a:r>
              <a:t>fast 120ms</a:t>
            </a:r>
          </a:p>
        </p:txBody>
      </p:sp>
      <p:sp>
        <p:nvSpPr>
          <p:cNvPr id="172" name="Shape 172"/>
          <p:cNvSpPr/>
          <p:nvPr/>
        </p:nvSpPr>
        <p:spPr>
          <a:xfrm>
            <a:off x="9727196" y="3564136"/>
            <a:ext cx="1225655" cy="92333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a:defRPr b="1"/>
            </a:pPr>
            <a:r>
              <a:rPr lang="en-US"/>
              <a:t>3. </a:t>
            </a:r>
            <a:r>
              <a:t>readable,</a:t>
            </a:r>
          </a:p>
          <a:p>
            <a:pPr>
              <a:defRPr b="1">
                <a:solidFill>
                  <a:schemeClr val="accent6">
                    <a:lumOff val="-9568"/>
                  </a:schemeClr>
                </a:solidFill>
              </a:defRPr>
            </a:pPr>
            <a:r>
              <a:t>reused</a:t>
            </a:r>
          </a:p>
          <a:p>
            <a:pPr>
              <a:defRPr b="1">
                <a:solidFill>
                  <a:schemeClr val="accent6">
                    <a:lumOff val="-9568"/>
                  </a:schemeClr>
                </a:solidFill>
              </a:defRPr>
            </a:pPr>
            <a:r>
              <a:t>fast 120ms</a:t>
            </a:r>
          </a:p>
        </p:txBody>
      </p:sp>
      <p:sp>
        <p:nvSpPr>
          <p:cNvPr id="173" name="Shape 173"/>
          <p:cNvSpPr/>
          <p:nvPr/>
        </p:nvSpPr>
        <p:spPr>
          <a:xfrm>
            <a:off x="9765296" y="4500643"/>
            <a:ext cx="1385955" cy="1200329"/>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a:defRPr b="1"/>
            </a:pPr>
            <a:r>
              <a:rPr lang="en-US"/>
              <a:t>4. </a:t>
            </a:r>
            <a:r>
              <a:t>readable,</a:t>
            </a:r>
          </a:p>
          <a:p>
            <a:pPr>
              <a:defRPr b="1">
                <a:solidFill>
                  <a:schemeClr val="accent6">
                    <a:lumOff val="-9568"/>
                  </a:schemeClr>
                </a:solidFill>
              </a:defRPr>
            </a:pPr>
            <a:r>
              <a:t>reused</a:t>
            </a:r>
          </a:p>
          <a:p>
            <a:pPr>
              <a:defRPr b="1"/>
            </a:pPr>
            <a:r>
              <a:t>fast 153ms </a:t>
            </a:r>
          </a:p>
          <a:p>
            <a:pPr>
              <a:defRPr b="1"/>
            </a:pPr>
            <a:r>
              <a:t>slow 300ms</a:t>
            </a:r>
            <a:r>
              <a:rPr lang="en-US"/>
              <a:t> *</a:t>
            </a:r>
            <a:endParaRPr/>
          </a:p>
        </p:txBody>
      </p:sp>
      <p:sp>
        <p:nvSpPr>
          <p:cNvPr id="174" name="Shape 174"/>
          <p:cNvSpPr/>
          <p:nvPr/>
        </p:nvSpPr>
        <p:spPr>
          <a:xfrm>
            <a:off x="9725783" y="5691149"/>
            <a:ext cx="1366719" cy="92333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a:defRPr b="1">
                <a:solidFill>
                  <a:schemeClr val="accent6">
                    <a:lumOff val="-9568"/>
                  </a:schemeClr>
                </a:solidFill>
              </a:defRPr>
            </a:pPr>
            <a:r>
              <a:rPr lang="en-US">
                <a:solidFill>
                  <a:schemeClr val="tx1"/>
                </a:solidFill>
              </a:rPr>
              <a:t>5. </a:t>
            </a:r>
            <a:r>
              <a:t>readable</a:t>
            </a:r>
          </a:p>
          <a:p>
            <a:pPr>
              <a:defRPr b="1">
                <a:solidFill>
                  <a:schemeClr val="accent6">
                    <a:lumOff val="-9568"/>
                  </a:schemeClr>
                </a:solidFill>
              </a:defRPr>
            </a:pPr>
            <a:r>
              <a:t>reused,</a:t>
            </a:r>
          </a:p>
          <a:p>
            <a:pPr>
              <a:defRPr b="1">
                <a:solidFill>
                  <a:srgbClr val="FF2600"/>
                </a:solidFill>
              </a:defRPr>
            </a:pPr>
            <a:r>
              <a:t>non standard</a:t>
            </a:r>
          </a:p>
        </p:txBody>
      </p:sp>
      <p:pic>
        <p:nvPicPr>
          <p:cNvPr id="2" name="Picture 1">
            <a:extLst>
              <a:ext uri="{FF2B5EF4-FFF2-40B4-BE49-F238E27FC236}">
                <a16:creationId xmlns:a16="http://schemas.microsoft.com/office/drawing/2014/main" id="{D25D2265-1527-D544-B35B-F3492057B9E2}"/>
              </a:ext>
            </a:extLst>
          </p:cNvPr>
          <p:cNvPicPr>
            <a:picLocks noChangeAspect="1"/>
          </p:cNvPicPr>
          <p:nvPr/>
        </p:nvPicPr>
        <p:blipFill>
          <a:blip r:embed="rId2"/>
          <a:stretch>
            <a:fillRect/>
          </a:stretch>
        </p:blipFill>
        <p:spPr>
          <a:xfrm>
            <a:off x="1040749" y="1726089"/>
            <a:ext cx="7567290" cy="4651754"/>
          </a:xfrm>
          <a:prstGeom prst="rect">
            <a:avLst/>
          </a:prstGeom>
        </p:spPr>
      </p:pic>
      <p:sp>
        <p:nvSpPr>
          <p:cNvPr id="3" name="Rectangle 2">
            <a:extLst>
              <a:ext uri="{FF2B5EF4-FFF2-40B4-BE49-F238E27FC236}">
                <a16:creationId xmlns:a16="http://schemas.microsoft.com/office/drawing/2014/main" id="{8968C003-D494-D34C-BED3-7F68D95C9EE3}"/>
              </a:ext>
            </a:extLst>
          </p:cNvPr>
          <p:cNvSpPr/>
          <p:nvPr/>
        </p:nvSpPr>
        <p:spPr>
          <a:xfrm>
            <a:off x="943091" y="6487673"/>
            <a:ext cx="6096000" cy="246221"/>
          </a:xfrm>
          <a:prstGeom prst="rect">
            <a:avLst/>
          </a:prstGeom>
        </p:spPr>
        <p:txBody>
          <a:bodyPr>
            <a:spAutoFit/>
          </a:bodyPr>
          <a:lstStyle/>
          <a:p>
            <a:r>
              <a:rPr lang="sk-SK" sz="1000" dirty="0" err="1"/>
              <a:t>samples</a:t>
            </a:r>
            <a:r>
              <a:rPr lang="sk-SK" sz="1000" dirty="0"/>
              <a:t>/02-function-composition/01-composition-styles.js</a:t>
            </a:r>
          </a:p>
        </p:txBody>
      </p:sp>
    </p:spTree>
    <p:extLst>
      <p:ext uri="{BB962C8B-B14F-4D97-AF65-F5344CB8AC3E}">
        <p14:creationId xmlns:p14="http://schemas.microsoft.com/office/powerpoint/2010/main" val="3228336821"/>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hape 167"/>
          <p:cNvSpPr>
            <a:spLocks noGrp="1"/>
          </p:cNvSpPr>
          <p:nvPr>
            <p:ph type="title"/>
          </p:nvPr>
        </p:nvSpPr>
        <p:spPr>
          <a:prstGeom prst="rect">
            <a:avLst/>
          </a:prstGeom>
        </p:spPr>
        <p:txBody>
          <a:bodyPr/>
          <a:lstStyle/>
          <a:p>
            <a:r>
              <a:rPr dirty="0"/>
              <a:t>Composition styles </a:t>
            </a:r>
            <a:r>
              <a:rPr lang="en-US" dirty="0"/>
              <a:t>– performance view</a:t>
            </a:r>
            <a:endParaRPr dirty="0"/>
          </a:p>
        </p:txBody>
      </p:sp>
      <p:sp>
        <p:nvSpPr>
          <p:cNvPr id="5" name="Content Placeholder 4">
            <a:extLst>
              <a:ext uri="{FF2B5EF4-FFF2-40B4-BE49-F238E27FC236}">
                <a16:creationId xmlns:a16="http://schemas.microsoft.com/office/drawing/2014/main" id="{D0CFBB49-291E-AC41-BC97-4951926E4C42}"/>
              </a:ext>
            </a:extLst>
          </p:cNvPr>
          <p:cNvSpPr>
            <a:spLocks noGrp="1"/>
          </p:cNvSpPr>
          <p:nvPr>
            <p:ph idx="1"/>
          </p:nvPr>
        </p:nvSpPr>
        <p:spPr>
          <a:xfrm>
            <a:off x="838200" y="1825625"/>
            <a:ext cx="10515600" cy="1503501"/>
          </a:xfrm>
        </p:spPr>
        <p:txBody>
          <a:bodyPr>
            <a:normAutofit fontScale="92500" lnSpcReduction="10000"/>
          </a:bodyPr>
          <a:lstStyle/>
          <a:p>
            <a:r>
              <a:rPr lang="sk-SK" dirty="0"/>
              <a:t>Môžete sa pohrať sami, naivný test (nie ozajstný </a:t>
            </a:r>
            <a:r>
              <a:rPr lang="sk-SK" dirty="0" err="1"/>
              <a:t>banchmarking</a:t>
            </a:r>
            <a:r>
              <a:rPr lang="sk-SK" dirty="0"/>
              <a:t>) ale na predstavu to postačuje</a:t>
            </a:r>
          </a:p>
          <a:p>
            <a:r>
              <a:rPr lang="sk-SK" dirty="0"/>
              <a:t>Stále sa bavíme o tom, že všetko je kompromis medzi čitateľnosťou, </a:t>
            </a:r>
            <a:r>
              <a:rPr lang="sk-SK" dirty="0" err="1"/>
              <a:t>pisateľnosťou</a:t>
            </a:r>
            <a:r>
              <a:rPr lang="sk-SK" dirty="0"/>
              <a:t>, </a:t>
            </a:r>
            <a:r>
              <a:rPr lang="sk-SK" dirty="0" err="1"/>
              <a:t>performance</a:t>
            </a:r>
            <a:r>
              <a:rPr lang="sk-SK" dirty="0"/>
              <a:t>, bezpečnosť, flexibilita, </a:t>
            </a:r>
            <a:r>
              <a:rPr lang="sk-SK" dirty="0" err="1"/>
              <a:t>robusnosť</a:t>
            </a:r>
            <a:r>
              <a:rPr lang="sk-SK" dirty="0"/>
              <a:t>....</a:t>
            </a:r>
          </a:p>
        </p:txBody>
      </p:sp>
      <p:sp>
        <p:nvSpPr>
          <p:cNvPr id="168" name="Shape 168"/>
          <p:cNvSpPr/>
          <p:nvPr/>
        </p:nvSpPr>
        <p:spPr>
          <a:xfrm>
            <a:off x="5826882" y="3249929"/>
            <a:ext cx="538236" cy="358141"/>
          </a:xfrm>
          <a:prstGeom prst="rect">
            <a:avLst/>
          </a:prstGeom>
          <a:ln w="12700">
            <a:miter lim="400000"/>
          </a:ln>
        </p:spPr>
        <p:txBody>
          <a:bodyPr wrap="none" lIns="45719" rIns="45719">
            <a:spAutoFit/>
          </a:bodyPr>
          <a:lstStyle/>
          <a:p>
            <a:endParaRPr/>
          </a:p>
        </p:txBody>
      </p:sp>
      <p:sp>
        <p:nvSpPr>
          <p:cNvPr id="3" name="Rectangle 2">
            <a:extLst>
              <a:ext uri="{FF2B5EF4-FFF2-40B4-BE49-F238E27FC236}">
                <a16:creationId xmlns:a16="http://schemas.microsoft.com/office/drawing/2014/main" id="{8968C003-D494-D34C-BED3-7F68D95C9EE3}"/>
              </a:ext>
            </a:extLst>
          </p:cNvPr>
          <p:cNvSpPr/>
          <p:nvPr/>
        </p:nvSpPr>
        <p:spPr>
          <a:xfrm>
            <a:off x="943091" y="6487673"/>
            <a:ext cx="6096000" cy="246221"/>
          </a:xfrm>
          <a:prstGeom prst="rect">
            <a:avLst/>
          </a:prstGeom>
        </p:spPr>
        <p:txBody>
          <a:bodyPr>
            <a:spAutoFit/>
          </a:bodyPr>
          <a:lstStyle/>
          <a:p>
            <a:r>
              <a:rPr lang="sk-SK" sz="1000" dirty="0"/>
              <a:t>2019-javascript/08-prednaska/</a:t>
            </a:r>
            <a:r>
              <a:rPr lang="sk-SK" sz="1000" dirty="0" err="1"/>
              <a:t>samples</a:t>
            </a:r>
            <a:r>
              <a:rPr lang="sk-SK" sz="1000" dirty="0"/>
              <a:t>/02-function-composition/01b-composition-styles-perf.spec.js</a:t>
            </a:r>
          </a:p>
        </p:txBody>
      </p:sp>
      <p:pic>
        <p:nvPicPr>
          <p:cNvPr id="4" name="Picture 3">
            <a:extLst>
              <a:ext uri="{FF2B5EF4-FFF2-40B4-BE49-F238E27FC236}">
                <a16:creationId xmlns:a16="http://schemas.microsoft.com/office/drawing/2014/main" id="{DD7E16FF-8171-654E-A176-BCE0484B2FAA}"/>
              </a:ext>
            </a:extLst>
          </p:cNvPr>
          <p:cNvPicPr>
            <a:picLocks noChangeAspect="1"/>
          </p:cNvPicPr>
          <p:nvPr/>
        </p:nvPicPr>
        <p:blipFill>
          <a:blip r:embed="rId3"/>
          <a:stretch>
            <a:fillRect/>
          </a:stretch>
        </p:blipFill>
        <p:spPr>
          <a:xfrm>
            <a:off x="943091" y="3528875"/>
            <a:ext cx="8556016" cy="2818583"/>
          </a:xfrm>
          <a:prstGeom prst="rect">
            <a:avLst/>
          </a:prstGeom>
        </p:spPr>
      </p:pic>
    </p:spTree>
    <p:extLst>
      <p:ext uri="{BB962C8B-B14F-4D97-AF65-F5344CB8AC3E}">
        <p14:creationId xmlns:p14="http://schemas.microsoft.com/office/powerpoint/2010/main" val="3222737215"/>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7DFF4-2BC7-A549-9D59-64E3F12365D2}"/>
              </a:ext>
            </a:extLst>
          </p:cNvPr>
          <p:cNvSpPr>
            <a:spLocks noGrp="1"/>
          </p:cNvSpPr>
          <p:nvPr>
            <p:ph type="title"/>
          </p:nvPr>
        </p:nvSpPr>
        <p:spPr/>
        <p:txBody>
          <a:bodyPr/>
          <a:lstStyle/>
          <a:p>
            <a:r>
              <a:rPr lang="en-GB"/>
              <a:t>RECAP: 02.02-functions.pptx</a:t>
            </a:r>
          </a:p>
        </p:txBody>
      </p:sp>
      <p:pic>
        <p:nvPicPr>
          <p:cNvPr id="16" name="Picture 15">
            <a:extLst>
              <a:ext uri="{FF2B5EF4-FFF2-40B4-BE49-F238E27FC236}">
                <a16:creationId xmlns:a16="http://schemas.microsoft.com/office/drawing/2014/main" id="{344CA99E-01C3-C14C-B920-5052AF220D4F}"/>
              </a:ext>
            </a:extLst>
          </p:cNvPr>
          <p:cNvPicPr>
            <a:picLocks noChangeAspect="1"/>
          </p:cNvPicPr>
          <p:nvPr/>
        </p:nvPicPr>
        <p:blipFill>
          <a:blip r:embed="rId2"/>
          <a:stretch>
            <a:fillRect/>
          </a:stretch>
        </p:blipFill>
        <p:spPr>
          <a:xfrm>
            <a:off x="396928" y="1690688"/>
            <a:ext cx="5539177" cy="2980142"/>
          </a:xfrm>
          <a:prstGeom prst="rect">
            <a:avLst/>
          </a:prstGeom>
          <a:ln>
            <a:solidFill>
              <a:schemeClr val="accent1"/>
            </a:solidFill>
          </a:ln>
        </p:spPr>
      </p:pic>
      <p:pic>
        <p:nvPicPr>
          <p:cNvPr id="33" name="Picture 32">
            <a:extLst>
              <a:ext uri="{FF2B5EF4-FFF2-40B4-BE49-F238E27FC236}">
                <a16:creationId xmlns:a16="http://schemas.microsoft.com/office/drawing/2014/main" id="{58A10E23-B22A-F84D-9C1C-85E46E17E492}"/>
              </a:ext>
            </a:extLst>
          </p:cNvPr>
          <p:cNvPicPr>
            <a:picLocks noChangeAspect="1"/>
          </p:cNvPicPr>
          <p:nvPr/>
        </p:nvPicPr>
        <p:blipFill>
          <a:blip r:embed="rId3"/>
          <a:stretch>
            <a:fillRect/>
          </a:stretch>
        </p:blipFill>
        <p:spPr>
          <a:xfrm>
            <a:off x="6307811" y="3324616"/>
            <a:ext cx="5045989" cy="2980142"/>
          </a:xfrm>
          <a:prstGeom prst="rect">
            <a:avLst/>
          </a:prstGeom>
          <a:ln>
            <a:solidFill>
              <a:schemeClr val="accent1"/>
            </a:solidFill>
          </a:ln>
        </p:spPr>
      </p:pic>
    </p:spTree>
    <p:extLst>
      <p:ext uri="{BB962C8B-B14F-4D97-AF65-F5344CB8AC3E}">
        <p14:creationId xmlns:p14="http://schemas.microsoft.com/office/powerpoint/2010/main" val="17314297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0C48B-5447-854B-BAAA-27F6BA142581}"/>
              </a:ext>
            </a:extLst>
          </p:cNvPr>
          <p:cNvSpPr>
            <a:spLocks noGrp="1"/>
          </p:cNvSpPr>
          <p:nvPr>
            <p:ph type="title"/>
          </p:nvPr>
        </p:nvSpPr>
        <p:spPr/>
        <p:txBody>
          <a:bodyPr/>
          <a:lstStyle/>
          <a:p>
            <a:r>
              <a:rPr lang="en-GB"/>
              <a:t>Composition – compose and pipe</a:t>
            </a:r>
            <a:br>
              <a:rPr lang="en-GB"/>
            </a:br>
            <a:endParaRPr lang="en-GB"/>
          </a:p>
        </p:txBody>
      </p:sp>
      <p:sp>
        <p:nvSpPr>
          <p:cNvPr id="3" name="Content Placeholder 2">
            <a:extLst>
              <a:ext uri="{FF2B5EF4-FFF2-40B4-BE49-F238E27FC236}">
                <a16:creationId xmlns:a16="http://schemas.microsoft.com/office/drawing/2014/main" id="{419E0606-7C4A-4C4C-AC7C-630D4B0972DE}"/>
              </a:ext>
            </a:extLst>
          </p:cNvPr>
          <p:cNvSpPr>
            <a:spLocks noGrp="1"/>
          </p:cNvSpPr>
          <p:nvPr>
            <p:ph idx="1"/>
          </p:nvPr>
        </p:nvSpPr>
        <p:spPr>
          <a:xfrm>
            <a:off x="297951" y="1027905"/>
            <a:ext cx="2321959" cy="5568103"/>
          </a:xfrm>
        </p:spPr>
        <p:txBody>
          <a:bodyPr>
            <a:normAutofit/>
          </a:bodyPr>
          <a:lstStyle/>
          <a:p>
            <a:pPr marL="0" indent="0">
              <a:buNone/>
            </a:pPr>
            <a:r>
              <a:rPr lang="en-GB" sz="1900"/>
              <a:t>function composition is an act or mechanism to combine simple functions to build more complicated ones. </a:t>
            </a:r>
          </a:p>
          <a:p>
            <a:pPr marL="0" indent="0">
              <a:buNone/>
            </a:pPr>
            <a:r>
              <a:rPr lang="en-GB" b="1"/>
              <a:t>2 general compositions:</a:t>
            </a:r>
          </a:p>
          <a:p>
            <a:r>
              <a:rPr lang="en-GB" b="1"/>
              <a:t>compose</a:t>
            </a:r>
            <a:r>
              <a:rPr lang="en-GB"/>
              <a:t> – </a:t>
            </a:r>
            <a:r>
              <a:rPr lang="sk-SK" err="1"/>
              <a:t>left</a:t>
            </a:r>
            <a:r>
              <a:rPr lang="sk-SK"/>
              <a:t>-to-</a:t>
            </a:r>
            <a:r>
              <a:rPr lang="sk-SK" err="1"/>
              <a:t>right</a:t>
            </a:r>
            <a:endParaRPr lang="sk-SK"/>
          </a:p>
          <a:p>
            <a:r>
              <a:rPr lang="sk-SK" b="1" err="1"/>
              <a:t>pipe</a:t>
            </a:r>
            <a:r>
              <a:rPr lang="sk-SK"/>
              <a:t> – </a:t>
            </a:r>
          </a:p>
          <a:p>
            <a:pPr marL="0" indent="0">
              <a:buNone/>
            </a:pPr>
            <a:r>
              <a:rPr lang="sk-SK"/>
              <a:t>   </a:t>
            </a:r>
            <a:r>
              <a:rPr lang="sk-SK" err="1"/>
              <a:t>right</a:t>
            </a:r>
            <a:r>
              <a:rPr lang="sk-SK"/>
              <a:t>-to-</a:t>
            </a:r>
            <a:r>
              <a:rPr lang="sk-SK" err="1"/>
              <a:t>left</a:t>
            </a:r>
            <a:endParaRPr lang="sk-SK"/>
          </a:p>
          <a:p>
            <a:pPr marL="0" indent="0">
              <a:buNone/>
            </a:pPr>
            <a:endParaRPr lang="sk-SK"/>
          </a:p>
          <a:p>
            <a:endParaRPr lang="en-GB"/>
          </a:p>
        </p:txBody>
      </p:sp>
      <p:pic>
        <p:nvPicPr>
          <p:cNvPr id="12" name="Picture 11">
            <a:extLst>
              <a:ext uri="{FF2B5EF4-FFF2-40B4-BE49-F238E27FC236}">
                <a16:creationId xmlns:a16="http://schemas.microsoft.com/office/drawing/2014/main" id="{AD73FB91-CAF6-214B-A355-80FCA3E93BC6}"/>
              </a:ext>
            </a:extLst>
          </p:cNvPr>
          <p:cNvPicPr>
            <a:picLocks noChangeAspect="1"/>
          </p:cNvPicPr>
          <p:nvPr/>
        </p:nvPicPr>
        <p:blipFill>
          <a:blip r:embed="rId3"/>
          <a:stretch>
            <a:fillRect/>
          </a:stretch>
        </p:blipFill>
        <p:spPr>
          <a:xfrm>
            <a:off x="3160159" y="1130645"/>
            <a:ext cx="8590375" cy="5239331"/>
          </a:xfrm>
          <a:prstGeom prst="rect">
            <a:avLst/>
          </a:prstGeom>
        </p:spPr>
      </p:pic>
      <p:sp>
        <p:nvSpPr>
          <p:cNvPr id="13" name="Rectangle 12">
            <a:extLst>
              <a:ext uri="{FF2B5EF4-FFF2-40B4-BE49-F238E27FC236}">
                <a16:creationId xmlns:a16="http://schemas.microsoft.com/office/drawing/2014/main" id="{92D0BD3C-18F9-474D-A1FC-2AC251701068}"/>
              </a:ext>
            </a:extLst>
          </p:cNvPr>
          <p:cNvSpPr/>
          <p:nvPr/>
        </p:nvSpPr>
        <p:spPr>
          <a:xfrm>
            <a:off x="7774112" y="3811956"/>
            <a:ext cx="3256908" cy="87306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78892C24-2AF6-5743-B949-FA63F3AC836B}"/>
              </a:ext>
            </a:extLst>
          </p:cNvPr>
          <p:cNvSpPr/>
          <p:nvPr/>
        </p:nvSpPr>
        <p:spPr>
          <a:xfrm>
            <a:off x="3491501" y="3811956"/>
            <a:ext cx="3256908" cy="87306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6" name="Picture 15">
            <a:extLst>
              <a:ext uri="{FF2B5EF4-FFF2-40B4-BE49-F238E27FC236}">
                <a16:creationId xmlns:a16="http://schemas.microsoft.com/office/drawing/2014/main" id="{4C117609-D18F-A248-BE25-F1247FFD9CA6}"/>
              </a:ext>
            </a:extLst>
          </p:cNvPr>
          <p:cNvPicPr>
            <a:picLocks noChangeAspect="1"/>
          </p:cNvPicPr>
          <p:nvPr/>
        </p:nvPicPr>
        <p:blipFill>
          <a:blip r:embed="rId4"/>
          <a:stretch>
            <a:fillRect/>
          </a:stretch>
        </p:blipFill>
        <p:spPr>
          <a:xfrm>
            <a:off x="8856967" y="5956854"/>
            <a:ext cx="1711213" cy="739743"/>
          </a:xfrm>
          <a:prstGeom prst="rect">
            <a:avLst/>
          </a:prstGeom>
        </p:spPr>
      </p:pic>
      <p:pic>
        <p:nvPicPr>
          <p:cNvPr id="17" name="Picture 16">
            <a:extLst>
              <a:ext uri="{FF2B5EF4-FFF2-40B4-BE49-F238E27FC236}">
                <a16:creationId xmlns:a16="http://schemas.microsoft.com/office/drawing/2014/main" id="{B88BDB6E-691D-534C-B008-DC323A5EBF4F}"/>
              </a:ext>
            </a:extLst>
          </p:cNvPr>
          <p:cNvPicPr>
            <a:picLocks noChangeAspect="1"/>
          </p:cNvPicPr>
          <p:nvPr/>
        </p:nvPicPr>
        <p:blipFill>
          <a:blip r:embed="rId5"/>
          <a:stretch>
            <a:fillRect/>
          </a:stretch>
        </p:blipFill>
        <p:spPr>
          <a:xfrm>
            <a:off x="4233668" y="5956854"/>
            <a:ext cx="1978811" cy="739743"/>
          </a:xfrm>
          <a:prstGeom prst="rect">
            <a:avLst/>
          </a:prstGeom>
        </p:spPr>
      </p:pic>
      <p:sp>
        <p:nvSpPr>
          <p:cNvPr id="18" name="Rectangle 17">
            <a:extLst>
              <a:ext uri="{FF2B5EF4-FFF2-40B4-BE49-F238E27FC236}">
                <a16:creationId xmlns:a16="http://schemas.microsoft.com/office/drawing/2014/main" id="{F33AB59F-1699-FE43-BA96-E1ED87DCA25A}"/>
              </a:ext>
            </a:extLst>
          </p:cNvPr>
          <p:cNvSpPr/>
          <p:nvPr/>
        </p:nvSpPr>
        <p:spPr>
          <a:xfrm>
            <a:off x="3491501" y="5450536"/>
            <a:ext cx="3256908" cy="416008"/>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D2FFDD0B-00A2-F641-8703-A32629C925DE}"/>
              </a:ext>
            </a:extLst>
          </p:cNvPr>
          <p:cNvSpPr/>
          <p:nvPr/>
        </p:nvSpPr>
        <p:spPr>
          <a:xfrm>
            <a:off x="7774112" y="5450536"/>
            <a:ext cx="3256908" cy="416008"/>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3479CCB5-CDE2-0041-BDA1-C2B6F1850AD4}"/>
              </a:ext>
            </a:extLst>
          </p:cNvPr>
          <p:cNvSpPr/>
          <p:nvPr/>
        </p:nvSpPr>
        <p:spPr>
          <a:xfrm>
            <a:off x="297951" y="6421637"/>
            <a:ext cx="6096000" cy="400110"/>
          </a:xfrm>
          <a:prstGeom prst="rect">
            <a:avLst/>
          </a:prstGeom>
        </p:spPr>
        <p:txBody>
          <a:bodyPr>
            <a:spAutoFit/>
          </a:bodyPr>
          <a:lstStyle/>
          <a:p>
            <a:r>
              <a:rPr lang="sk-SK" sz="1000" dirty="0" err="1"/>
              <a:t>samples</a:t>
            </a:r>
            <a:r>
              <a:rPr lang="sk-SK" sz="1000" dirty="0"/>
              <a:t>/02-function-composition/02a-compose.js</a:t>
            </a:r>
          </a:p>
          <a:p>
            <a:r>
              <a:rPr lang="sk-SK" sz="1000" dirty="0" err="1"/>
              <a:t>samples</a:t>
            </a:r>
            <a:r>
              <a:rPr lang="sk-SK" sz="1000" dirty="0"/>
              <a:t>/02-function-composition/02b-pipe.js</a:t>
            </a:r>
          </a:p>
        </p:txBody>
      </p:sp>
    </p:spTree>
    <p:extLst>
      <p:ext uri="{BB962C8B-B14F-4D97-AF65-F5344CB8AC3E}">
        <p14:creationId xmlns:p14="http://schemas.microsoft.com/office/powerpoint/2010/main" val="34407483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74FA4-C022-9447-9146-D9F7E92CFFD3}"/>
              </a:ext>
            </a:extLst>
          </p:cNvPr>
          <p:cNvSpPr>
            <a:spLocks noGrp="1"/>
          </p:cNvSpPr>
          <p:nvPr>
            <p:ph type="title"/>
          </p:nvPr>
        </p:nvSpPr>
        <p:spPr/>
        <p:txBody>
          <a:bodyPr/>
          <a:lstStyle/>
          <a:p>
            <a:r>
              <a:rPr lang="en-GB"/>
              <a:t>other composition</a:t>
            </a:r>
          </a:p>
        </p:txBody>
      </p:sp>
      <p:sp>
        <p:nvSpPr>
          <p:cNvPr id="3" name="Content Placeholder 2">
            <a:extLst>
              <a:ext uri="{FF2B5EF4-FFF2-40B4-BE49-F238E27FC236}">
                <a16:creationId xmlns:a16="http://schemas.microsoft.com/office/drawing/2014/main" id="{799DF5C1-F9AB-554F-B941-FD8D5810236B}"/>
              </a:ext>
            </a:extLst>
          </p:cNvPr>
          <p:cNvSpPr>
            <a:spLocks noGrp="1"/>
          </p:cNvSpPr>
          <p:nvPr>
            <p:ph idx="1"/>
          </p:nvPr>
        </p:nvSpPr>
        <p:spPr>
          <a:xfrm>
            <a:off x="838200" y="1825625"/>
            <a:ext cx="4689297" cy="4351338"/>
          </a:xfrm>
        </p:spPr>
        <p:txBody>
          <a:bodyPr/>
          <a:lstStyle/>
          <a:p>
            <a:r>
              <a:rPr lang="en-GB"/>
              <a:t>compose, pipe – well known, well named</a:t>
            </a:r>
          </a:p>
          <a:p>
            <a:r>
              <a:rPr lang="en-GB"/>
              <a:t>and, or, ….</a:t>
            </a:r>
          </a:p>
          <a:p>
            <a:endParaRPr lang="en-GB"/>
          </a:p>
          <a:p>
            <a:endParaRPr lang="en-GB"/>
          </a:p>
          <a:p>
            <a:endParaRPr lang="en-GB"/>
          </a:p>
          <a:p>
            <a:r>
              <a:rPr lang="en-GB"/>
              <a:t>TODO: find libraries having other  ad hoc compositions, study and compare codes</a:t>
            </a:r>
          </a:p>
        </p:txBody>
      </p:sp>
      <p:pic>
        <p:nvPicPr>
          <p:cNvPr id="4" name="Picture 3">
            <a:extLst>
              <a:ext uri="{FF2B5EF4-FFF2-40B4-BE49-F238E27FC236}">
                <a16:creationId xmlns:a16="http://schemas.microsoft.com/office/drawing/2014/main" id="{6B763A8F-992C-AB4D-828F-87127CF9CF21}"/>
              </a:ext>
            </a:extLst>
          </p:cNvPr>
          <p:cNvPicPr>
            <a:picLocks noChangeAspect="1"/>
          </p:cNvPicPr>
          <p:nvPr/>
        </p:nvPicPr>
        <p:blipFill>
          <a:blip r:embed="rId2"/>
          <a:stretch>
            <a:fillRect/>
          </a:stretch>
        </p:blipFill>
        <p:spPr>
          <a:xfrm>
            <a:off x="838200" y="3306922"/>
            <a:ext cx="9080500" cy="901700"/>
          </a:xfrm>
          <a:prstGeom prst="rect">
            <a:avLst/>
          </a:prstGeom>
        </p:spPr>
      </p:pic>
    </p:spTree>
    <p:extLst>
      <p:ext uri="{BB962C8B-B14F-4D97-AF65-F5344CB8AC3E}">
        <p14:creationId xmlns:p14="http://schemas.microsoft.com/office/powerpoint/2010/main" val="7761721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C33E21-4725-5449-998C-4ED0B492EA12}"/>
              </a:ext>
            </a:extLst>
          </p:cNvPr>
          <p:cNvSpPr>
            <a:spLocks noGrp="1"/>
          </p:cNvSpPr>
          <p:nvPr>
            <p:ph type="title"/>
          </p:nvPr>
        </p:nvSpPr>
        <p:spPr/>
        <p:txBody>
          <a:bodyPr/>
          <a:lstStyle/>
          <a:p>
            <a:r>
              <a:rPr lang="en-GB"/>
              <a:t>Why to use composition</a:t>
            </a:r>
          </a:p>
        </p:txBody>
      </p:sp>
      <p:sp>
        <p:nvSpPr>
          <p:cNvPr id="3" name="Content Placeholder 2">
            <a:extLst>
              <a:ext uri="{FF2B5EF4-FFF2-40B4-BE49-F238E27FC236}">
                <a16:creationId xmlns:a16="http://schemas.microsoft.com/office/drawing/2014/main" id="{BB4FD6C5-8A8B-2741-BFAB-275C1C5CCC96}"/>
              </a:ext>
            </a:extLst>
          </p:cNvPr>
          <p:cNvSpPr>
            <a:spLocks noGrp="1"/>
          </p:cNvSpPr>
          <p:nvPr>
            <p:ph sz="half" idx="1"/>
          </p:nvPr>
        </p:nvSpPr>
        <p:spPr/>
        <p:txBody>
          <a:bodyPr>
            <a:normAutofit fontScale="85000" lnSpcReduction="10000"/>
          </a:bodyPr>
          <a:lstStyle/>
          <a:p>
            <a:r>
              <a:rPr lang="sk-SK" b="1" err="1"/>
              <a:t>Instead</a:t>
            </a:r>
            <a:r>
              <a:rPr lang="sk-SK" b="1"/>
              <a:t> of </a:t>
            </a:r>
            <a:r>
              <a:rPr lang="sk-SK" b="1" err="1"/>
              <a:t>jamming</a:t>
            </a:r>
            <a:r>
              <a:rPr lang="sk-SK"/>
              <a:t> </a:t>
            </a:r>
            <a:r>
              <a:rPr lang="sk-SK" err="1"/>
              <a:t>functions</a:t>
            </a:r>
            <a:r>
              <a:rPr lang="sk-SK"/>
              <a:t> </a:t>
            </a:r>
            <a:r>
              <a:rPr lang="sk-SK" err="1"/>
              <a:t>within</a:t>
            </a:r>
            <a:r>
              <a:rPr lang="sk-SK"/>
              <a:t> </a:t>
            </a:r>
            <a:r>
              <a:rPr lang="sk-SK" err="1"/>
              <a:t>functions</a:t>
            </a:r>
            <a:r>
              <a:rPr lang="sk-SK"/>
              <a:t> </a:t>
            </a:r>
            <a:r>
              <a:rPr lang="sk-SK" b="1"/>
              <a:t>or </a:t>
            </a:r>
            <a:r>
              <a:rPr lang="sk-SK" b="1" err="1"/>
              <a:t>creating</a:t>
            </a:r>
            <a:r>
              <a:rPr lang="sk-SK" b="1"/>
              <a:t> a </a:t>
            </a:r>
            <a:r>
              <a:rPr lang="sk-SK" b="1" err="1"/>
              <a:t>bunch</a:t>
            </a:r>
            <a:r>
              <a:rPr lang="sk-SK" b="1"/>
              <a:t> of </a:t>
            </a:r>
            <a:r>
              <a:rPr lang="sk-SK" b="1" err="1"/>
              <a:t>intermediate</a:t>
            </a:r>
            <a:r>
              <a:rPr lang="sk-SK" b="1"/>
              <a:t> </a:t>
            </a:r>
            <a:r>
              <a:rPr lang="sk-SK" b="1" err="1"/>
              <a:t>variables</a:t>
            </a:r>
            <a:r>
              <a:rPr lang="sk-SK"/>
              <a:t>, </a:t>
            </a:r>
            <a:r>
              <a:rPr lang="sk-SK" err="1"/>
              <a:t>let’s</a:t>
            </a:r>
            <a:r>
              <a:rPr lang="sk-SK"/>
              <a:t> </a:t>
            </a:r>
            <a:r>
              <a:rPr lang="sk-SK" err="1"/>
              <a:t>pipe</a:t>
            </a:r>
            <a:r>
              <a:rPr lang="sk-SK"/>
              <a:t> </a:t>
            </a:r>
            <a:r>
              <a:rPr lang="sk-SK" err="1"/>
              <a:t>all</a:t>
            </a:r>
            <a:r>
              <a:rPr lang="sk-SK"/>
              <a:t> </a:t>
            </a:r>
            <a:r>
              <a:rPr lang="sk-SK" err="1"/>
              <a:t>the</a:t>
            </a:r>
            <a:r>
              <a:rPr lang="sk-SK"/>
              <a:t> </a:t>
            </a:r>
            <a:r>
              <a:rPr lang="sk-SK" err="1"/>
              <a:t>things</a:t>
            </a:r>
            <a:r>
              <a:rPr lang="sk-SK"/>
              <a:t>!</a:t>
            </a:r>
          </a:p>
          <a:p>
            <a:r>
              <a:rPr lang="sk-SK" err="1"/>
              <a:t>Those</a:t>
            </a:r>
            <a:r>
              <a:rPr lang="sk-SK"/>
              <a:t> </a:t>
            </a:r>
            <a:r>
              <a:rPr lang="sk-SK" err="1"/>
              <a:t>who</a:t>
            </a:r>
            <a:r>
              <a:rPr lang="sk-SK"/>
              <a:t> </a:t>
            </a:r>
            <a:r>
              <a:rPr lang="sk-SK" err="1"/>
              <a:t>prefer</a:t>
            </a:r>
            <a:r>
              <a:rPr lang="sk-SK"/>
              <a:t> </a:t>
            </a:r>
            <a:r>
              <a:rPr lang="sk-SK" err="1"/>
              <a:t>functional</a:t>
            </a:r>
            <a:r>
              <a:rPr lang="sk-SK"/>
              <a:t> </a:t>
            </a:r>
            <a:r>
              <a:rPr lang="sk-SK" err="1"/>
              <a:t>programming</a:t>
            </a:r>
            <a:r>
              <a:rPr lang="sk-SK"/>
              <a:t> </a:t>
            </a:r>
            <a:r>
              <a:rPr lang="sk-SK" err="1"/>
              <a:t>would</a:t>
            </a:r>
            <a:r>
              <a:rPr lang="sk-SK"/>
              <a:t> </a:t>
            </a:r>
            <a:r>
              <a:rPr lang="sk-SK" err="1"/>
              <a:t>tell</a:t>
            </a:r>
            <a:r>
              <a:rPr lang="sk-SK"/>
              <a:t> </a:t>
            </a:r>
            <a:r>
              <a:rPr lang="sk-SK" err="1"/>
              <a:t>you</a:t>
            </a:r>
            <a:r>
              <a:rPr lang="sk-SK"/>
              <a:t> </a:t>
            </a:r>
            <a:r>
              <a:rPr lang="sk-SK" err="1"/>
              <a:t>that</a:t>
            </a:r>
            <a:r>
              <a:rPr lang="sk-SK"/>
              <a:t> </a:t>
            </a:r>
            <a:r>
              <a:rPr lang="sk-SK" err="1"/>
              <a:t>the</a:t>
            </a:r>
            <a:r>
              <a:rPr lang="sk-SK"/>
              <a:t> </a:t>
            </a:r>
            <a:r>
              <a:rPr lang="sk-SK" b="1" err="1"/>
              <a:t>compose</a:t>
            </a:r>
            <a:r>
              <a:rPr lang="sk-SK" b="1"/>
              <a:t> </a:t>
            </a:r>
            <a:r>
              <a:rPr lang="sk-SK" b="1" err="1"/>
              <a:t>is</a:t>
            </a:r>
            <a:r>
              <a:rPr lang="sk-SK" b="1"/>
              <a:t> more </a:t>
            </a:r>
            <a:r>
              <a:rPr lang="sk-SK" b="1" err="1"/>
              <a:t>declarative</a:t>
            </a:r>
            <a:r>
              <a:rPr lang="sk-SK"/>
              <a:t>. </a:t>
            </a:r>
            <a:r>
              <a:rPr lang="sk-SK" err="1"/>
              <a:t>Instead</a:t>
            </a:r>
            <a:r>
              <a:rPr lang="sk-SK"/>
              <a:t> of </a:t>
            </a:r>
            <a:r>
              <a:rPr lang="sk-SK" err="1"/>
              <a:t>telling</a:t>
            </a:r>
            <a:r>
              <a:rPr lang="sk-SK"/>
              <a:t> </a:t>
            </a:r>
            <a:r>
              <a:rPr lang="sk-SK" err="1"/>
              <a:t>you</a:t>
            </a:r>
            <a:r>
              <a:rPr lang="sk-SK"/>
              <a:t> </a:t>
            </a:r>
            <a:r>
              <a:rPr lang="sk-SK" i="1" err="1"/>
              <a:t>how</a:t>
            </a:r>
            <a:r>
              <a:rPr lang="sk-SK"/>
              <a:t> </a:t>
            </a:r>
            <a:r>
              <a:rPr lang="sk-SK" err="1"/>
              <a:t>the</a:t>
            </a:r>
            <a:r>
              <a:rPr lang="sk-SK"/>
              <a:t> </a:t>
            </a:r>
            <a:r>
              <a:rPr lang="sk-SK" err="1"/>
              <a:t>function</a:t>
            </a:r>
            <a:r>
              <a:rPr lang="sk-SK"/>
              <a:t> </a:t>
            </a:r>
            <a:r>
              <a:rPr lang="sk-SK" err="1"/>
              <a:t>works</a:t>
            </a:r>
            <a:r>
              <a:rPr lang="sk-SK"/>
              <a:t>, </a:t>
            </a:r>
            <a:r>
              <a:rPr lang="sk-SK" err="1"/>
              <a:t>it</a:t>
            </a:r>
            <a:r>
              <a:rPr lang="sk-SK"/>
              <a:t> </a:t>
            </a:r>
            <a:r>
              <a:rPr lang="sk-SK" err="1"/>
              <a:t>tells</a:t>
            </a:r>
            <a:r>
              <a:rPr lang="sk-SK"/>
              <a:t> </a:t>
            </a:r>
            <a:r>
              <a:rPr lang="sk-SK" err="1"/>
              <a:t>you</a:t>
            </a:r>
            <a:r>
              <a:rPr lang="sk-SK"/>
              <a:t> </a:t>
            </a:r>
            <a:r>
              <a:rPr lang="sk-SK" i="1" err="1"/>
              <a:t>what</a:t>
            </a:r>
            <a:r>
              <a:rPr lang="sk-SK"/>
              <a:t> </a:t>
            </a:r>
            <a:r>
              <a:rPr lang="sk-SK" err="1"/>
              <a:t>it</a:t>
            </a:r>
            <a:r>
              <a:rPr lang="sk-SK"/>
              <a:t> </a:t>
            </a:r>
            <a:r>
              <a:rPr lang="sk-SK" err="1"/>
              <a:t>does</a:t>
            </a:r>
            <a:r>
              <a:rPr lang="sk-SK"/>
              <a:t>!</a:t>
            </a:r>
          </a:p>
          <a:p>
            <a:r>
              <a:rPr lang="sk-SK" err="1"/>
              <a:t>Functional</a:t>
            </a:r>
            <a:r>
              <a:rPr lang="sk-SK"/>
              <a:t> </a:t>
            </a:r>
            <a:r>
              <a:rPr lang="sk-SK" err="1"/>
              <a:t>composing</a:t>
            </a:r>
            <a:r>
              <a:rPr lang="sk-SK"/>
              <a:t> </a:t>
            </a:r>
            <a:r>
              <a:rPr lang="sk-SK" b="1" err="1"/>
              <a:t>can</a:t>
            </a:r>
            <a:r>
              <a:rPr lang="sk-SK" b="1"/>
              <a:t> </a:t>
            </a:r>
            <a:r>
              <a:rPr lang="sk-SK" b="1" err="1"/>
              <a:t>be</a:t>
            </a:r>
            <a:r>
              <a:rPr lang="sk-SK" b="1"/>
              <a:t> a </a:t>
            </a:r>
            <a:r>
              <a:rPr lang="sk-SK" b="1" err="1"/>
              <a:t>lot</a:t>
            </a:r>
            <a:r>
              <a:rPr lang="sk-SK" b="1"/>
              <a:t> of </a:t>
            </a:r>
            <a:r>
              <a:rPr lang="sk-SK" b="1" err="1"/>
              <a:t>fun</a:t>
            </a:r>
            <a:r>
              <a:rPr lang="sk-SK" b="1"/>
              <a:t> </a:t>
            </a:r>
            <a:r>
              <a:rPr lang="sk-SK"/>
              <a:t>as </a:t>
            </a:r>
            <a:r>
              <a:rPr lang="sk-SK" err="1"/>
              <a:t>seen</a:t>
            </a:r>
            <a:r>
              <a:rPr lang="sk-SK"/>
              <a:t> in </a:t>
            </a:r>
            <a:r>
              <a:rPr lang="sk-SK" err="1"/>
              <a:t>the</a:t>
            </a:r>
            <a:r>
              <a:rPr lang="sk-SK"/>
              <a:t> </a:t>
            </a:r>
            <a:r>
              <a:rPr lang="sk-SK" err="1"/>
              <a:t>previous</a:t>
            </a:r>
            <a:r>
              <a:rPr lang="sk-SK"/>
              <a:t> </a:t>
            </a:r>
            <a:r>
              <a:rPr lang="sk-SK" err="1"/>
              <a:t>examples</a:t>
            </a:r>
            <a:r>
              <a:rPr lang="sk-SK"/>
              <a:t> plus </a:t>
            </a:r>
            <a:r>
              <a:rPr lang="sk-SK" err="1"/>
              <a:t>leads</a:t>
            </a:r>
            <a:r>
              <a:rPr lang="sk-SK"/>
              <a:t> to more </a:t>
            </a:r>
            <a:r>
              <a:rPr lang="sk-SK" err="1"/>
              <a:t>elegant</a:t>
            </a:r>
            <a:r>
              <a:rPr lang="sk-SK"/>
              <a:t> and </a:t>
            </a:r>
            <a:r>
              <a:rPr lang="sk-SK" err="1"/>
              <a:t>reusable</a:t>
            </a:r>
            <a:r>
              <a:rPr lang="sk-SK"/>
              <a:t> </a:t>
            </a:r>
            <a:r>
              <a:rPr lang="sk-SK" err="1"/>
              <a:t>code</a:t>
            </a:r>
            <a:r>
              <a:rPr lang="sk-SK"/>
              <a:t> </a:t>
            </a:r>
            <a:r>
              <a:rPr lang="sk-SK" err="1"/>
              <a:t>if</a:t>
            </a:r>
            <a:r>
              <a:rPr lang="sk-SK"/>
              <a:t> </a:t>
            </a:r>
            <a:r>
              <a:rPr lang="sk-SK" err="1"/>
              <a:t>applied</a:t>
            </a:r>
            <a:r>
              <a:rPr lang="sk-SK"/>
              <a:t> </a:t>
            </a:r>
            <a:r>
              <a:rPr lang="sk-SK" err="1"/>
              <a:t>correctly</a:t>
            </a:r>
            <a:r>
              <a:rPr lang="sk-SK"/>
              <a:t>.</a:t>
            </a:r>
          </a:p>
          <a:p>
            <a:endParaRPr lang="en-GB"/>
          </a:p>
        </p:txBody>
      </p:sp>
      <p:sp>
        <p:nvSpPr>
          <p:cNvPr id="5" name="Content Placeholder 4">
            <a:extLst>
              <a:ext uri="{FF2B5EF4-FFF2-40B4-BE49-F238E27FC236}">
                <a16:creationId xmlns:a16="http://schemas.microsoft.com/office/drawing/2014/main" id="{329D405F-7A4C-944E-8006-821891ED366B}"/>
              </a:ext>
            </a:extLst>
          </p:cNvPr>
          <p:cNvSpPr>
            <a:spLocks noGrp="1"/>
          </p:cNvSpPr>
          <p:nvPr>
            <p:ph sz="half" idx="2"/>
          </p:nvPr>
        </p:nvSpPr>
        <p:spPr/>
        <p:txBody>
          <a:bodyPr>
            <a:normAutofit fontScale="85000" lnSpcReduction="10000"/>
          </a:bodyPr>
          <a:lstStyle/>
          <a:p>
            <a:endParaRPr lang="en-GB"/>
          </a:p>
        </p:txBody>
      </p:sp>
      <p:pic>
        <p:nvPicPr>
          <p:cNvPr id="6" name="Picture 5">
            <a:extLst>
              <a:ext uri="{FF2B5EF4-FFF2-40B4-BE49-F238E27FC236}">
                <a16:creationId xmlns:a16="http://schemas.microsoft.com/office/drawing/2014/main" id="{2C02B741-3242-AD43-A966-5FDD161C0512}"/>
              </a:ext>
            </a:extLst>
          </p:cNvPr>
          <p:cNvPicPr>
            <a:picLocks noChangeAspect="1"/>
          </p:cNvPicPr>
          <p:nvPr/>
        </p:nvPicPr>
        <p:blipFill>
          <a:blip r:embed="rId2"/>
          <a:stretch>
            <a:fillRect/>
          </a:stretch>
        </p:blipFill>
        <p:spPr>
          <a:xfrm>
            <a:off x="6019800" y="1682884"/>
            <a:ext cx="5952112" cy="4636820"/>
          </a:xfrm>
          <a:prstGeom prst="rect">
            <a:avLst/>
          </a:prstGeom>
        </p:spPr>
      </p:pic>
      <p:sp>
        <p:nvSpPr>
          <p:cNvPr id="7" name="Rectangle 6">
            <a:extLst>
              <a:ext uri="{FF2B5EF4-FFF2-40B4-BE49-F238E27FC236}">
                <a16:creationId xmlns:a16="http://schemas.microsoft.com/office/drawing/2014/main" id="{E51B8618-620C-EF45-9398-11B5FC659A54}"/>
              </a:ext>
            </a:extLst>
          </p:cNvPr>
          <p:cNvSpPr/>
          <p:nvPr/>
        </p:nvSpPr>
        <p:spPr>
          <a:xfrm>
            <a:off x="6019800" y="6311900"/>
            <a:ext cx="3716726" cy="215444"/>
          </a:xfrm>
          <a:prstGeom prst="rect">
            <a:avLst/>
          </a:prstGeom>
        </p:spPr>
        <p:txBody>
          <a:bodyPr wrap="square">
            <a:spAutoFit/>
          </a:bodyPr>
          <a:lstStyle/>
          <a:p>
            <a:r>
              <a:rPr lang="en-GB" sz="800"/>
              <a:t>https://</a:t>
            </a:r>
            <a:r>
              <a:rPr lang="en-GB" sz="800" err="1"/>
              <a:t>medium.com</a:t>
            </a:r>
            <a:r>
              <a:rPr lang="en-GB" sz="800"/>
              <a:t>/@</a:t>
            </a:r>
            <a:r>
              <a:rPr lang="en-GB" sz="800" err="1"/>
              <a:t>wpcarro</a:t>
            </a:r>
            <a:r>
              <a:rPr lang="en-GB" sz="800"/>
              <a:t>/stop-writing-for-loops-compose-7d4ac507bd36</a:t>
            </a:r>
          </a:p>
        </p:txBody>
      </p:sp>
    </p:spTree>
    <p:extLst>
      <p:ext uri="{BB962C8B-B14F-4D97-AF65-F5344CB8AC3E}">
        <p14:creationId xmlns:p14="http://schemas.microsoft.com/office/powerpoint/2010/main" val="9900177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1C46850-C1E8-B344-A5BC-A34A2A6EAD4C}"/>
              </a:ext>
            </a:extLst>
          </p:cNvPr>
          <p:cNvSpPr>
            <a:spLocks noGrp="1"/>
          </p:cNvSpPr>
          <p:nvPr>
            <p:ph type="title"/>
          </p:nvPr>
        </p:nvSpPr>
        <p:spPr>
          <a:xfrm>
            <a:off x="640079" y="2053641"/>
            <a:ext cx="3669161" cy="2760098"/>
          </a:xfrm>
        </p:spPr>
        <p:txBody>
          <a:bodyPr vert="horz" lIns="91440" tIns="45720" rIns="91440" bIns="45720" rtlCol="0">
            <a:normAutofit/>
          </a:bodyPr>
          <a:lstStyle/>
          <a:p>
            <a:pPr>
              <a:spcBef>
                <a:spcPct val="0"/>
              </a:spcBef>
            </a:pPr>
            <a:r>
              <a:rPr lang="en-US" kern="1200" dirty="0">
                <a:solidFill>
                  <a:srgbClr val="FFFFFF"/>
                </a:solidFill>
                <a:latin typeface="+mj-lt"/>
                <a:ea typeface="+mj-ea"/>
                <a:cs typeface="+mj-cs"/>
              </a:rPr>
              <a:t>Functional vs. OO, do we have to choose ?</a:t>
            </a:r>
          </a:p>
        </p:txBody>
      </p:sp>
      <p:sp>
        <p:nvSpPr>
          <p:cNvPr id="3" name="Text Placeholder 2">
            <a:extLst>
              <a:ext uri="{FF2B5EF4-FFF2-40B4-BE49-F238E27FC236}">
                <a16:creationId xmlns:a16="http://schemas.microsoft.com/office/drawing/2014/main" id="{6CA035D1-1706-6548-9795-A6C3A3E388C9}"/>
              </a:ext>
            </a:extLst>
          </p:cNvPr>
          <p:cNvSpPr>
            <a:spLocks noGrp="1"/>
          </p:cNvSpPr>
          <p:nvPr>
            <p:ph idx="1"/>
          </p:nvPr>
        </p:nvSpPr>
        <p:spPr>
          <a:xfrm>
            <a:off x="6090574" y="801866"/>
            <a:ext cx="5306084" cy="5230634"/>
          </a:xfrm>
        </p:spPr>
        <p:txBody>
          <a:bodyPr vert="horz" lIns="91440" tIns="45720" rIns="91440" bIns="45720" rtlCol="0" anchor="ctr">
            <a:normAutofit/>
          </a:bodyPr>
          <a:lstStyle/>
          <a:p>
            <a:pPr>
              <a:buFont typeface="Arial" panose="020B0604020202020204" pitchFamily="34" charset="0"/>
              <a:buChar char="•"/>
            </a:pPr>
            <a:r>
              <a:rPr lang="en-US" sz="2400" kern="1200" dirty="0">
                <a:solidFill>
                  <a:srgbClr val="000000"/>
                </a:solidFill>
              </a:rPr>
              <a:t>Keep it sane</a:t>
            </a:r>
          </a:p>
          <a:p>
            <a:pPr>
              <a:buFont typeface="Arial" panose="020B0604020202020204" pitchFamily="34" charset="0"/>
              <a:buChar char="•"/>
            </a:pPr>
            <a:endParaRPr lang="en-US" sz="2400" kern="1200" dirty="0">
              <a:solidFill>
                <a:srgbClr val="000000"/>
              </a:solidFill>
            </a:endParaRPr>
          </a:p>
          <a:p>
            <a:pPr>
              <a:buFont typeface="Arial" panose="020B0604020202020204" pitchFamily="34" charset="0"/>
              <a:buChar char="•"/>
            </a:pPr>
            <a:r>
              <a:rPr lang="en-US" sz="2400" b="1" dirty="0">
                <a:solidFill>
                  <a:srgbClr val="000000"/>
                </a:solidFill>
              </a:rPr>
              <a:t>f</a:t>
            </a:r>
            <a:r>
              <a:rPr lang="en-US" sz="2400" b="1" kern="1200" dirty="0">
                <a:solidFill>
                  <a:srgbClr val="000000"/>
                </a:solidFill>
              </a:rPr>
              <a:t>unction is basic (JS) construct</a:t>
            </a:r>
          </a:p>
          <a:p>
            <a:pPr>
              <a:buFont typeface="Arial" panose="020B0604020202020204" pitchFamily="34" charset="0"/>
              <a:buChar char="•"/>
            </a:pPr>
            <a:r>
              <a:rPr lang="en-US" sz="2400" kern="1200" dirty="0">
                <a:solidFill>
                  <a:srgbClr val="000000"/>
                </a:solidFill>
              </a:rPr>
              <a:t>functions to methods</a:t>
            </a:r>
          </a:p>
          <a:p>
            <a:pPr>
              <a:buFont typeface="Arial" panose="020B0604020202020204" pitchFamily="34" charset="0"/>
              <a:buChar char="•"/>
            </a:pPr>
            <a:r>
              <a:rPr lang="en-US" sz="2400" kern="1200" dirty="0">
                <a:solidFill>
                  <a:srgbClr val="000000"/>
                </a:solidFill>
              </a:rPr>
              <a:t>methods to functions</a:t>
            </a:r>
          </a:p>
        </p:txBody>
      </p:sp>
    </p:spTree>
    <p:extLst>
      <p:ext uri="{BB962C8B-B14F-4D97-AF65-F5344CB8AC3E}">
        <p14:creationId xmlns:p14="http://schemas.microsoft.com/office/powerpoint/2010/main" val="16038435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Shape 182"/>
          <p:cNvSpPr>
            <a:spLocks noGrp="1"/>
          </p:cNvSpPr>
          <p:nvPr>
            <p:ph type="title"/>
          </p:nvPr>
        </p:nvSpPr>
        <p:spPr>
          <a:xfrm>
            <a:off x="8585745" y="60325"/>
            <a:ext cx="3572620" cy="1675061"/>
          </a:xfrm>
          <a:prstGeom prst="rect">
            <a:avLst/>
          </a:prstGeom>
        </p:spPr>
        <p:txBody>
          <a:bodyPr/>
          <a:lstStyle/>
          <a:p>
            <a:pPr defTabSz="576072">
              <a:defRPr sz="2772"/>
            </a:pPr>
            <a:r>
              <a:t>JavaScript - too much functional ?</a:t>
            </a:r>
          </a:p>
          <a:p>
            <a:pPr defTabSz="576072">
              <a:defRPr sz="2772"/>
            </a:pPr>
            <a:r>
              <a:t>Alebo čo sa stane, keď to “preženiete”.</a:t>
            </a:r>
          </a:p>
        </p:txBody>
      </p:sp>
      <p:pic>
        <p:nvPicPr>
          <p:cNvPr id="183" name="pasted-image.png"/>
          <p:cNvPicPr>
            <a:picLocks noChangeAspect="1"/>
          </p:cNvPicPr>
          <p:nvPr/>
        </p:nvPicPr>
        <p:blipFill>
          <a:blip r:embed="rId2"/>
          <a:stretch>
            <a:fillRect/>
          </a:stretch>
        </p:blipFill>
        <p:spPr>
          <a:xfrm>
            <a:off x="141856" y="51438"/>
            <a:ext cx="8429871" cy="6755124"/>
          </a:xfrm>
          <a:prstGeom prst="rect">
            <a:avLst/>
          </a:prstGeom>
          <a:ln w="12700">
            <a:miter lim="400000"/>
          </a:ln>
        </p:spPr>
      </p:pic>
      <p:sp>
        <p:nvSpPr>
          <p:cNvPr id="184" name="Shape 184"/>
          <p:cNvSpPr/>
          <p:nvPr/>
        </p:nvSpPr>
        <p:spPr>
          <a:xfrm rot="10800000">
            <a:off x="4118822" y="1952293"/>
            <a:ext cx="1114638" cy="394108"/>
          </a:xfrm>
          <a:prstGeom prst="rightArrow">
            <a:avLst>
              <a:gd name="adj1" fmla="val 50000"/>
              <a:gd name="adj2" fmla="val 46404"/>
            </a:avLst>
          </a:prstGeom>
          <a:solidFill>
            <a:srgbClr val="FF0000"/>
          </a:solidFill>
          <a:ln w="12700">
            <a:solidFill>
              <a:srgbClr val="42719B"/>
            </a:solidFill>
            <a:miter/>
          </a:ln>
        </p:spPr>
        <p:txBody>
          <a:bodyPr lIns="45719" rIns="45719" anchor="ctr"/>
          <a:lstStyle/>
          <a:p>
            <a:pPr algn="ctr">
              <a:defRPr>
                <a:solidFill>
                  <a:srgbClr val="FFFFFF"/>
                </a:solidFill>
              </a:defRPr>
            </a:pPr>
            <a:endParaRPr/>
          </a:p>
        </p:txBody>
      </p:sp>
      <p:sp>
        <p:nvSpPr>
          <p:cNvPr id="185" name="Shape 185"/>
          <p:cNvSpPr/>
          <p:nvPr/>
        </p:nvSpPr>
        <p:spPr>
          <a:xfrm>
            <a:off x="8633583" y="1700529"/>
            <a:ext cx="3291568" cy="46253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marL="228600" indent="-228600">
              <a:buSzPct val="100000"/>
              <a:buChar char="•"/>
            </a:pPr>
            <a:r>
              <a:t>is this still JavaScript ?</a:t>
            </a:r>
          </a:p>
          <a:p>
            <a:r>
              <a:t>how many JS people </a:t>
            </a:r>
          </a:p>
          <a:p>
            <a:pPr marL="457200" lvl="1" indent="-228600">
              <a:buSzPct val="100000"/>
              <a:buChar char="•"/>
            </a:pPr>
            <a:r>
              <a:t>will have to read it, </a:t>
            </a:r>
          </a:p>
          <a:p>
            <a:pPr marL="457200" lvl="1" indent="-228600">
              <a:buSzPct val="100000"/>
              <a:buChar char="•"/>
            </a:pPr>
            <a:r>
              <a:t>and will understand ?</a:t>
            </a:r>
          </a:p>
          <a:p>
            <a:pPr marL="228600" indent="-228600">
              <a:buSzPct val="100000"/>
              <a:buChar char="•"/>
            </a:pPr>
            <a:r>
              <a:t>Do you want to study </a:t>
            </a:r>
          </a:p>
          <a:p>
            <a:pPr marL="457200" lvl="1" indent="-228600">
              <a:buSzPct val="100000"/>
              <a:buChar char="•"/>
            </a:pPr>
            <a:r>
              <a:t>custom APIs (vocabularies) or use </a:t>
            </a:r>
          </a:p>
          <a:p>
            <a:pPr marL="457200" lvl="1" indent="-228600">
              <a:buSzPct val="100000"/>
              <a:buChar char="•"/>
            </a:pPr>
            <a:r>
              <a:t>“idiomatic JS” (for common oneliners) ?</a:t>
            </a:r>
          </a:p>
          <a:p>
            <a:pPr marL="228600" indent="-228600">
              <a:buSzPct val="100000"/>
              <a:buChar char="•"/>
            </a:pPr>
            <a:r>
              <a:t>is recursion really “best” for this structure parsing ?</a:t>
            </a:r>
          </a:p>
          <a:p>
            <a:pPr marL="228600" indent="-228600">
              <a:buSzPct val="100000"/>
              <a:buChar char="•"/>
            </a:pPr>
            <a:endParaRPr/>
          </a:p>
          <a:p>
            <a:pPr marL="228600" indent="-228600">
              <a:buSzPct val="100000"/>
              <a:buChar char="•"/>
            </a:pPr>
            <a:r>
              <a:t>is functional really best for this ? (internal data structure hiding)</a:t>
            </a:r>
          </a:p>
          <a:p>
            <a:pPr marL="457200" lvl="1" indent="-228600">
              <a:buSzPct val="100000"/>
              <a:buChar char="•"/>
            </a:pPr>
            <a:r>
              <a:t>which functions are really reusable ?</a:t>
            </a:r>
          </a:p>
        </p:txBody>
      </p:sp>
      <p:sp>
        <p:nvSpPr>
          <p:cNvPr id="186" name="Shape 186"/>
          <p:cNvSpPr/>
          <p:nvPr/>
        </p:nvSpPr>
        <p:spPr>
          <a:xfrm rot="10800000">
            <a:off x="4118822" y="3488993"/>
            <a:ext cx="1114638" cy="394108"/>
          </a:xfrm>
          <a:prstGeom prst="rightArrow">
            <a:avLst>
              <a:gd name="adj1" fmla="val 50000"/>
              <a:gd name="adj2" fmla="val 46404"/>
            </a:avLst>
          </a:prstGeom>
          <a:solidFill>
            <a:srgbClr val="FF0000"/>
          </a:solidFill>
          <a:ln w="12700">
            <a:solidFill>
              <a:srgbClr val="42719B"/>
            </a:solidFill>
            <a:miter/>
          </a:ln>
        </p:spPr>
        <p:txBody>
          <a:bodyPr lIns="45719" rIns="45719" anchor="ctr"/>
          <a:lstStyle/>
          <a:p>
            <a:pPr algn="ctr">
              <a:defRPr>
                <a:solidFill>
                  <a:srgbClr val="FFFFFF"/>
                </a:solidFill>
              </a:defRPr>
            </a:pPr>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8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 grpId="1" animBg="1" advAuto="0"/>
      <p:bldP spid="186" grpId="2"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8" name="pasted-image.png"/>
          <p:cNvPicPr>
            <a:picLocks noChangeAspect="1"/>
          </p:cNvPicPr>
          <p:nvPr/>
        </p:nvPicPr>
        <p:blipFill>
          <a:blip r:embed="rId2"/>
          <a:stretch>
            <a:fillRect/>
          </a:stretch>
        </p:blipFill>
        <p:spPr>
          <a:xfrm>
            <a:off x="349585" y="1311782"/>
            <a:ext cx="10559715" cy="5369188"/>
          </a:xfrm>
          <a:prstGeom prst="rect">
            <a:avLst/>
          </a:prstGeom>
          <a:ln w="12700">
            <a:miter lim="400000"/>
          </a:ln>
        </p:spPr>
      </p:pic>
      <p:sp>
        <p:nvSpPr>
          <p:cNvPr id="189" name="Shape 189"/>
          <p:cNvSpPr>
            <a:spLocks noGrp="1"/>
          </p:cNvSpPr>
          <p:nvPr>
            <p:ph type="title"/>
          </p:nvPr>
        </p:nvSpPr>
        <p:spPr>
          <a:xfrm>
            <a:off x="262235" y="60325"/>
            <a:ext cx="11896130" cy="1675061"/>
          </a:xfrm>
          <a:prstGeom prst="rect">
            <a:avLst/>
          </a:prstGeom>
        </p:spPr>
        <p:txBody>
          <a:bodyPr/>
          <a:lstStyle/>
          <a:p>
            <a:r>
              <a:t>JavaScript - from functions to object+methods</a:t>
            </a:r>
          </a:p>
        </p:txBody>
      </p:sp>
      <p:sp>
        <p:nvSpPr>
          <p:cNvPr id="190" name="Shape 190"/>
          <p:cNvSpPr/>
          <p:nvPr/>
        </p:nvSpPr>
        <p:spPr>
          <a:xfrm>
            <a:off x="4603226" y="4145579"/>
            <a:ext cx="915032" cy="224225"/>
          </a:xfrm>
          <a:prstGeom prst="rightArrow">
            <a:avLst>
              <a:gd name="adj1" fmla="val 50000"/>
              <a:gd name="adj2" fmla="val 81561"/>
            </a:avLst>
          </a:prstGeom>
          <a:gradFill>
            <a:gsLst>
              <a:gs pos="0">
                <a:schemeClr val="accent4">
                  <a:hueOff val="-406799"/>
                  <a:lumOff val="30382"/>
                </a:schemeClr>
              </a:gs>
              <a:gs pos="50000">
                <a:srgbClr val="FFD58D"/>
              </a:gs>
              <a:gs pos="100000">
                <a:schemeClr val="accent4">
                  <a:hueOff val="-362075"/>
                  <a:lumOff val="23565"/>
                </a:schemeClr>
              </a:gs>
            </a:gsLst>
            <a:lin ang="5400000"/>
          </a:gradFill>
          <a:ln w="6350">
            <a:solidFill>
              <a:schemeClr val="accent4"/>
            </a:solidFill>
            <a:miter/>
          </a:ln>
        </p:spPr>
        <p:txBody>
          <a:bodyPr lIns="45719" rIns="45719" anchor="ctr"/>
          <a:lstStyle/>
          <a:p>
            <a:endParaRPr/>
          </a:p>
        </p:txBody>
      </p:sp>
      <p:sp>
        <p:nvSpPr>
          <p:cNvPr id="191" name="Shape 191"/>
          <p:cNvSpPr/>
          <p:nvPr/>
        </p:nvSpPr>
        <p:spPr>
          <a:xfrm>
            <a:off x="4628626" y="6152179"/>
            <a:ext cx="915032" cy="224225"/>
          </a:xfrm>
          <a:prstGeom prst="rightArrow">
            <a:avLst>
              <a:gd name="adj1" fmla="val 50000"/>
              <a:gd name="adj2" fmla="val 81561"/>
            </a:avLst>
          </a:prstGeom>
          <a:gradFill>
            <a:gsLst>
              <a:gs pos="0">
                <a:schemeClr val="accent4">
                  <a:hueOff val="-406799"/>
                  <a:lumOff val="30382"/>
                </a:schemeClr>
              </a:gs>
              <a:gs pos="50000">
                <a:srgbClr val="FFD58D"/>
              </a:gs>
              <a:gs pos="100000">
                <a:schemeClr val="accent4">
                  <a:hueOff val="-362075"/>
                  <a:lumOff val="23565"/>
                </a:schemeClr>
              </a:gs>
            </a:gsLst>
            <a:lin ang="5400000"/>
          </a:gradFill>
          <a:ln w="6350">
            <a:solidFill>
              <a:schemeClr val="accent4"/>
            </a:solidFill>
            <a:miter/>
          </a:ln>
        </p:spPr>
        <p:txBody>
          <a:bodyPr lIns="45719" rIns="45719" anchor="ctr"/>
          <a:lstStyle/>
          <a:p>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1" animBg="1" advAuto="0"/>
      <p:bldP spid="191" grpId="2"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Shape 193"/>
          <p:cNvSpPr>
            <a:spLocks noGrp="1"/>
          </p:cNvSpPr>
          <p:nvPr>
            <p:ph type="title"/>
          </p:nvPr>
        </p:nvSpPr>
        <p:spPr>
          <a:xfrm>
            <a:off x="262235" y="60325"/>
            <a:ext cx="11896130" cy="1675061"/>
          </a:xfrm>
          <a:prstGeom prst="rect">
            <a:avLst/>
          </a:prstGeom>
        </p:spPr>
        <p:txBody>
          <a:bodyPr/>
          <a:lstStyle/>
          <a:p>
            <a:r>
              <a:t>JavaScript - from methods to functions</a:t>
            </a:r>
          </a:p>
        </p:txBody>
      </p:sp>
      <p:pic>
        <p:nvPicPr>
          <p:cNvPr id="194" name="pasted-image.png"/>
          <p:cNvPicPr>
            <a:picLocks noChangeAspect="1"/>
          </p:cNvPicPr>
          <p:nvPr/>
        </p:nvPicPr>
        <p:blipFill>
          <a:blip r:embed="rId2"/>
          <a:stretch>
            <a:fillRect/>
          </a:stretch>
        </p:blipFill>
        <p:spPr>
          <a:xfrm>
            <a:off x="259111" y="1268566"/>
            <a:ext cx="10739089" cy="5290650"/>
          </a:xfrm>
          <a:prstGeom prst="rect">
            <a:avLst/>
          </a:prstGeom>
          <a:ln w="12700">
            <a:miter lim="400000"/>
          </a:ln>
        </p:spPr>
      </p:pic>
    </p:spTree>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197D16-FE75-4A0E-A0C9-28C0F04A4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57022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sym typeface="Calibri"/>
            </a:endParaRPr>
          </a:p>
        </p:txBody>
      </p:sp>
      <p:pic>
        <p:nvPicPr>
          <p:cNvPr id="11" name="Picture 10">
            <a:extLst>
              <a:ext uri="{FF2B5EF4-FFF2-40B4-BE49-F238E27FC236}">
                <a16:creationId xmlns:a16="http://schemas.microsoft.com/office/drawing/2014/main" id="{FA8FCEC6-4B30-4FF2-8B32-504BEAEA3A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a:extLst>
              <a:ext uri="{FF2B5EF4-FFF2-40B4-BE49-F238E27FC236}">
                <a16:creationId xmlns:a16="http://schemas.microsoft.com/office/drawing/2014/main" id="{CCAEA289-5E1A-9F4B-A6D3-477DABE467E1}"/>
              </a:ext>
            </a:extLst>
          </p:cNvPr>
          <p:cNvSpPr>
            <a:spLocks noGrp="1"/>
          </p:cNvSpPr>
          <p:nvPr>
            <p:ph type="title"/>
          </p:nvPr>
        </p:nvSpPr>
        <p:spPr>
          <a:xfrm>
            <a:off x="804484" y="1191796"/>
            <a:ext cx="10021446" cy="2976344"/>
          </a:xfrm>
        </p:spPr>
        <p:txBody>
          <a:bodyPr vert="horz" lIns="91440" tIns="45720" rIns="91440" bIns="45720" rtlCol="0" anchor="ctr">
            <a:normAutofit/>
          </a:bodyPr>
          <a:lstStyle/>
          <a:p>
            <a:r>
              <a:rPr lang="en-US" sz="6600">
                <a:solidFill>
                  <a:srgbClr val="FFFFFF"/>
                </a:solidFill>
              </a:rPr>
              <a:t>Pure functions</a:t>
            </a:r>
            <a:endParaRPr lang="en-US" sz="6600" kern="1200">
              <a:solidFill>
                <a:srgbClr val="FFFFFF"/>
              </a:solidFill>
              <a:latin typeface="+mj-lt"/>
              <a:ea typeface="+mj-ea"/>
              <a:cs typeface="+mj-cs"/>
            </a:endParaRPr>
          </a:p>
        </p:txBody>
      </p:sp>
      <p:sp>
        <p:nvSpPr>
          <p:cNvPr id="4" name="Text Placeholder 3">
            <a:extLst>
              <a:ext uri="{FF2B5EF4-FFF2-40B4-BE49-F238E27FC236}">
                <a16:creationId xmlns:a16="http://schemas.microsoft.com/office/drawing/2014/main" id="{3F358AA6-5071-4748-9A97-F4A1BA0DD987}"/>
              </a:ext>
            </a:extLst>
          </p:cNvPr>
          <p:cNvSpPr>
            <a:spLocks noGrp="1"/>
          </p:cNvSpPr>
          <p:nvPr>
            <p:ph type="body" idx="1"/>
          </p:nvPr>
        </p:nvSpPr>
        <p:spPr>
          <a:xfrm>
            <a:off x="804788" y="5318990"/>
            <a:ext cx="9416898" cy="723670"/>
          </a:xfrm>
        </p:spPr>
        <p:txBody>
          <a:bodyPr vert="horz" lIns="91440" tIns="45720" rIns="91440" bIns="45720" rtlCol="0" anchor="t">
            <a:normAutofit/>
          </a:bodyPr>
          <a:lstStyle/>
          <a:p>
            <a:endParaRPr lang="en-US" sz="1800" kern="1200">
              <a:solidFill>
                <a:srgbClr val="000000"/>
              </a:solidFill>
              <a:latin typeface="+mn-lt"/>
              <a:ea typeface="+mn-ea"/>
              <a:cs typeface="+mn-cs"/>
            </a:endParaRPr>
          </a:p>
        </p:txBody>
      </p:sp>
    </p:spTree>
    <p:extLst>
      <p:ext uri="{BB962C8B-B14F-4D97-AF65-F5344CB8AC3E}">
        <p14:creationId xmlns:p14="http://schemas.microsoft.com/office/powerpoint/2010/main" val="7280014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2D17C-FBEC-E148-8547-30236A519080}"/>
              </a:ext>
            </a:extLst>
          </p:cNvPr>
          <p:cNvSpPr>
            <a:spLocks noGrp="1"/>
          </p:cNvSpPr>
          <p:nvPr>
            <p:ph type="title"/>
          </p:nvPr>
        </p:nvSpPr>
        <p:spPr/>
        <p:txBody>
          <a:bodyPr/>
          <a:lstStyle/>
          <a:p>
            <a:r>
              <a:rPr lang="en-GB"/>
              <a:t>Pure functions</a:t>
            </a:r>
          </a:p>
        </p:txBody>
      </p:sp>
      <p:sp>
        <p:nvSpPr>
          <p:cNvPr id="3" name="Content Placeholder 2">
            <a:extLst>
              <a:ext uri="{FF2B5EF4-FFF2-40B4-BE49-F238E27FC236}">
                <a16:creationId xmlns:a16="http://schemas.microsoft.com/office/drawing/2014/main" id="{6A6D24CB-12B2-CC49-AB05-59DBE918D460}"/>
              </a:ext>
            </a:extLst>
          </p:cNvPr>
          <p:cNvSpPr>
            <a:spLocks noGrp="1"/>
          </p:cNvSpPr>
          <p:nvPr>
            <p:ph idx="1"/>
          </p:nvPr>
        </p:nvSpPr>
        <p:spPr/>
        <p:txBody>
          <a:bodyPr/>
          <a:lstStyle/>
          <a:p>
            <a:r>
              <a:rPr lang="en-US" b="1">
                <a:solidFill>
                  <a:srgbClr val="000000"/>
                </a:solidFill>
              </a:rPr>
              <a:t>Referential transparency:</a:t>
            </a:r>
            <a:r>
              <a:rPr lang="en-US">
                <a:solidFill>
                  <a:srgbClr val="000000"/>
                </a:solidFill>
              </a:rPr>
              <a:t> The function always gives the same return value for the same arguments. This means that the function </a:t>
            </a:r>
            <a:r>
              <a:rPr lang="en-US" b="1">
                <a:solidFill>
                  <a:srgbClr val="000000"/>
                </a:solidFill>
              </a:rPr>
              <a:t>cannot depend on any mutable state</a:t>
            </a:r>
            <a:r>
              <a:rPr lang="en-US">
                <a:solidFill>
                  <a:srgbClr val="000000"/>
                </a:solidFill>
              </a:rPr>
              <a:t>.</a:t>
            </a:r>
          </a:p>
          <a:p>
            <a:r>
              <a:rPr lang="en-US" b="1">
                <a:solidFill>
                  <a:srgbClr val="000000"/>
                </a:solidFill>
              </a:rPr>
              <a:t>Side-effect free:</a:t>
            </a:r>
            <a:r>
              <a:rPr lang="en-US">
                <a:solidFill>
                  <a:srgbClr val="000000"/>
                </a:solidFill>
              </a:rPr>
              <a:t> The function </a:t>
            </a:r>
            <a:r>
              <a:rPr lang="en-US" b="1">
                <a:solidFill>
                  <a:srgbClr val="000000"/>
                </a:solidFill>
              </a:rPr>
              <a:t>cannot cause any side effects</a:t>
            </a:r>
            <a:r>
              <a:rPr lang="en-US">
                <a:solidFill>
                  <a:srgbClr val="000000"/>
                </a:solidFill>
              </a:rPr>
              <a:t>. Side effects may include I/O (e.g., writing to the console or a log file), modifying a mutable object, reassigning a variable, etc.</a:t>
            </a:r>
          </a:p>
          <a:p>
            <a:endParaRPr lang="en-GB"/>
          </a:p>
        </p:txBody>
      </p:sp>
    </p:spTree>
    <p:extLst>
      <p:ext uri="{BB962C8B-B14F-4D97-AF65-F5344CB8AC3E}">
        <p14:creationId xmlns:p14="http://schemas.microsoft.com/office/powerpoint/2010/main" val="4444297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16C5-182F-4742-809F-CF3D1902210E}"/>
              </a:ext>
            </a:extLst>
          </p:cNvPr>
          <p:cNvSpPr>
            <a:spLocks noGrp="1"/>
          </p:cNvSpPr>
          <p:nvPr>
            <p:ph type="title"/>
          </p:nvPr>
        </p:nvSpPr>
        <p:spPr/>
        <p:txBody>
          <a:bodyPr/>
          <a:lstStyle/>
          <a:p>
            <a:r>
              <a:rPr lang="en-US"/>
              <a:t>Pure functions</a:t>
            </a:r>
            <a:endParaRPr lang="en-GB"/>
          </a:p>
        </p:txBody>
      </p:sp>
      <p:sp>
        <p:nvSpPr>
          <p:cNvPr id="3" name="Content Placeholder 2">
            <a:extLst>
              <a:ext uri="{FF2B5EF4-FFF2-40B4-BE49-F238E27FC236}">
                <a16:creationId xmlns:a16="http://schemas.microsoft.com/office/drawing/2014/main" id="{EEE0DB47-FA25-7248-A00D-C092E052EC5E}"/>
              </a:ext>
            </a:extLst>
          </p:cNvPr>
          <p:cNvSpPr>
            <a:spLocks noGrp="1"/>
          </p:cNvSpPr>
          <p:nvPr>
            <p:ph idx="1"/>
          </p:nvPr>
        </p:nvSpPr>
        <p:spPr/>
        <p:txBody>
          <a:bodyPr/>
          <a:lstStyle/>
          <a:p>
            <a:r>
              <a:rPr lang="en-US"/>
              <a:t>Benefits of pure functions:</a:t>
            </a:r>
          </a:p>
          <a:p>
            <a:pPr marL="457200" lvl="1" indent="-457200"/>
            <a:r>
              <a:rPr lang="en-US" sz="2800"/>
              <a:t>easier</a:t>
            </a:r>
            <a:r>
              <a:rPr lang="en-US" sz="2800" b="0"/>
              <a:t> to reason about and debug because they don't depend on mutable state</a:t>
            </a:r>
          </a:p>
          <a:p>
            <a:pPr marL="457200" lvl="1" indent="-457200"/>
            <a:r>
              <a:rPr lang="en-US" sz="2800" b="0"/>
              <a:t>return value can be </a:t>
            </a:r>
            <a:r>
              <a:rPr lang="en-US" sz="2800"/>
              <a:t>cached</a:t>
            </a:r>
            <a:r>
              <a:rPr lang="en-US" sz="2800" b="0"/>
              <a:t> or "</a:t>
            </a:r>
            <a:r>
              <a:rPr lang="en-US" sz="2800" b="0" err="1"/>
              <a:t>memoized</a:t>
            </a:r>
            <a:r>
              <a:rPr lang="en-US" sz="2800" b="0"/>
              <a:t>" to avoid recomputing it in the future.</a:t>
            </a:r>
          </a:p>
          <a:p>
            <a:pPr marL="457200" lvl="1" indent="-457200"/>
            <a:r>
              <a:rPr lang="en-US" sz="2800" b="0"/>
              <a:t>easier to </a:t>
            </a:r>
            <a:r>
              <a:rPr lang="en-US" sz="2800"/>
              <a:t>test</a:t>
            </a:r>
            <a:r>
              <a:rPr lang="en-US" sz="2800" b="0"/>
              <a:t> because there are no dependencies</a:t>
            </a:r>
          </a:p>
          <a:p>
            <a:endParaRPr lang="en-GB"/>
          </a:p>
        </p:txBody>
      </p:sp>
    </p:spTree>
    <p:extLst>
      <p:ext uri="{BB962C8B-B14F-4D97-AF65-F5344CB8AC3E}">
        <p14:creationId xmlns:p14="http://schemas.microsoft.com/office/powerpoint/2010/main" val="22222446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197D16-FE75-4A0E-A0C9-28C0F04A4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57022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A8FCEC6-4B30-4FF2-8B32-504BEAEA3A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a:extLst>
              <a:ext uri="{FF2B5EF4-FFF2-40B4-BE49-F238E27FC236}">
                <a16:creationId xmlns:a16="http://schemas.microsoft.com/office/drawing/2014/main" id="{EBA61E9D-EE6D-AA40-9393-B63F4BB78C27}"/>
              </a:ext>
            </a:extLst>
          </p:cNvPr>
          <p:cNvSpPr>
            <a:spLocks noGrp="1"/>
          </p:cNvSpPr>
          <p:nvPr>
            <p:ph type="title"/>
          </p:nvPr>
        </p:nvSpPr>
        <p:spPr>
          <a:xfrm>
            <a:off x="804484" y="1191796"/>
            <a:ext cx="10021446" cy="2976344"/>
          </a:xfrm>
        </p:spPr>
        <p:txBody>
          <a:bodyPr vert="horz" lIns="91440" tIns="45720" rIns="91440" bIns="45720" rtlCol="0" anchor="ctr">
            <a:normAutofit/>
          </a:bodyPr>
          <a:lstStyle/>
          <a:p>
            <a:r>
              <a:rPr lang="en-US" sz="6600" kern="1200">
                <a:solidFill>
                  <a:srgbClr val="FFFFFF"/>
                </a:solidFill>
                <a:latin typeface="+mj-lt"/>
                <a:ea typeface="+mj-ea"/>
                <a:cs typeface="+mj-cs"/>
              </a:rPr>
              <a:t>Array iteration and processing functions</a:t>
            </a:r>
          </a:p>
        </p:txBody>
      </p:sp>
      <p:sp>
        <p:nvSpPr>
          <p:cNvPr id="3" name="Text Placeholder 2">
            <a:extLst>
              <a:ext uri="{FF2B5EF4-FFF2-40B4-BE49-F238E27FC236}">
                <a16:creationId xmlns:a16="http://schemas.microsoft.com/office/drawing/2014/main" id="{A5B4D129-FDB5-254E-8939-F23E856D03A4}"/>
              </a:ext>
            </a:extLst>
          </p:cNvPr>
          <p:cNvSpPr>
            <a:spLocks noGrp="1"/>
          </p:cNvSpPr>
          <p:nvPr>
            <p:ph type="body" idx="1"/>
          </p:nvPr>
        </p:nvSpPr>
        <p:spPr>
          <a:xfrm>
            <a:off x="804788" y="5318990"/>
            <a:ext cx="9416898" cy="723670"/>
          </a:xfrm>
        </p:spPr>
        <p:txBody>
          <a:bodyPr vert="horz" lIns="91440" tIns="45720" rIns="91440" bIns="45720" rtlCol="0" anchor="t">
            <a:normAutofit/>
          </a:bodyPr>
          <a:lstStyle/>
          <a:p>
            <a:r>
              <a:rPr lang="en-US" sz="1800" kern="1200">
                <a:solidFill>
                  <a:srgbClr val="000000"/>
                </a:solidFill>
                <a:latin typeface="+mn-lt"/>
                <a:ea typeface="+mn-ea"/>
                <a:cs typeface="+mn-cs"/>
              </a:rPr>
              <a:t>more readable array (list) iterations and transformations</a:t>
            </a:r>
          </a:p>
        </p:txBody>
      </p:sp>
      <p:pic>
        <p:nvPicPr>
          <p:cNvPr id="13" name="Picture 12">
            <a:extLst>
              <a:ext uri="{FF2B5EF4-FFF2-40B4-BE49-F238E27FC236}">
                <a16:creationId xmlns:a16="http://schemas.microsoft.com/office/drawing/2014/main" id="{755B1DF8-B1EE-4544-8EBB-FBACEAC830A3}"/>
              </a:ext>
            </a:extLst>
          </p:cNvPr>
          <p:cNvPicPr>
            <a:picLocks noChangeAspect="1"/>
          </p:cNvPicPr>
          <p:nvPr/>
        </p:nvPicPr>
        <p:blipFill>
          <a:blip r:embed="rId3"/>
          <a:stretch>
            <a:fillRect/>
          </a:stretch>
        </p:blipFill>
        <p:spPr>
          <a:xfrm>
            <a:off x="6461534" y="4229066"/>
            <a:ext cx="5017318" cy="2261739"/>
          </a:xfrm>
          <a:prstGeom prst="rect">
            <a:avLst/>
          </a:prstGeom>
          <a:ln w="9525">
            <a:noFill/>
          </a:ln>
        </p:spPr>
      </p:pic>
    </p:spTree>
    <p:extLst>
      <p:ext uri="{BB962C8B-B14F-4D97-AF65-F5344CB8AC3E}">
        <p14:creationId xmlns:p14="http://schemas.microsoft.com/office/powerpoint/2010/main" val="17999541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2"/>
          <a:stretch>
            <a:fillRect/>
          </a:stretch>
        </p:blipFill>
        <p:spPr>
          <a:xfrm>
            <a:off x="3820363" y="592184"/>
            <a:ext cx="7809964" cy="5982788"/>
          </a:xfrm>
          <a:prstGeom prst="rect">
            <a:avLst/>
          </a:prstGeom>
        </p:spPr>
      </p:pic>
      <p:sp>
        <p:nvSpPr>
          <p:cNvPr id="2" name="Title 1"/>
          <p:cNvSpPr>
            <a:spLocks noGrp="1"/>
          </p:cNvSpPr>
          <p:nvPr>
            <p:ph type="title"/>
          </p:nvPr>
        </p:nvSpPr>
        <p:spPr/>
        <p:txBody>
          <a:bodyPr/>
          <a:lstStyle/>
          <a:p>
            <a:r>
              <a:rPr lang="en-US"/>
              <a:t>pure</a:t>
            </a:r>
            <a:br>
              <a:rPr lang="en-US"/>
            </a:br>
            <a:r>
              <a:rPr lang="en-US"/>
              <a:t>functions</a:t>
            </a:r>
            <a:endParaRPr lang="sk-SK"/>
          </a:p>
        </p:txBody>
      </p:sp>
      <p:sp>
        <p:nvSpPr>
          <p:cNvPr id="3" name="Text Placeholder 2"/>
          <p:cNvSpPr>
            <a:spLocks noGrp="1"/>
          </p:cNvSpPr>
          <p:nvPr>
            <p:ph type="body" sz="quarter" idx="1"/>
          </p:nvPr>
        </p:nvSpPr>
        <p:spPr>
          <a:xfrm>
            <a:off x="322217" y="1681163"/>
            <a:ext cx="3291841" cy="5176837"/>
          </a:xfrm>
        </p:spPr>
        <p:txBody>
          <a:bodyPr anchor="t">
            <a:normAutofit fontScale="70000" lnSpcReduction="20000"/>
          </a:bodyPr>
          <a:lstStyle/>
          <a:p>
            <a:r>
              <a:rPr lang="en-US" b="0"/>
              <a:t>function cannot </a:t>
            </a:r>
            <a:r>
              <a:rPr lang="en-US"/>
              <a:t>depend on any mutable state</a:t>
            </a:r>
          </a:p>
          <a:p>
            <a:r>
              <a:rPr lang="en-US" b="0">
                <a:solidFill>
                  <a:schemeClr val="tx1"/>
                </a:solidFill>
              </a:rPr>
              <a:t>Bad - </a:t>
            </a:r>
            <a:r>
              <a:rPr lang="en-US" b="0"/>
              <a:t>dependency on:</a:t>
            </a:r>
            <a:r>
              <a:rPr lang="en-US" b="0">
                <a:solidFill>
                  <a:schemeClr val="tx1"/>
                </a:solidFill>
              </a:rPr>
              <a:t> </a:t>
            </a:r>
          </a:p>
          <a:p>
            <a:pPr marL="342900" indent="-342900">
              <a:buFont typeface="Arial" panose="020B0604020202020204" pitchFamily="34" charset="0"/>
              <a:buChar char="•"/>
            </a:pPr>
            <a:r>
              <a:rPr lang="en-US" b="0">
                <a:solidFill>
                  <a:schemeClr val="tx1"/>
                </a:solidFill>
              </a:rPr>
              <a:t>captured </a:t>
            </a:r>
            <a:r>
              <a:rPr lang="en-US" b="0" i="1">
                <a:solidFill>
                  <a:schemeClr val="tx1"/>
                </a:solidFill>
              </a:rPr>
              <a:t>let, </a:t>
            </a:r>
            <a:r>
              <a:rPr lang="en-US" b="0" i="1" err="1">
                <a:solidFill>
                  <a:schemeClr val="tx1"/>
                </a:solidFill>
              </a:rPr>
              <a:t>var</a:t>
            </a:r>
            <a:r>
              <a:rPr lang="en-US" b="0" i="1">
                <a:solidFill>
                  <a:schemeClr val="tx1"/>
                </a:solidFill>
              </a:rPr>
              <a:t> </a:t>
            </a:r>
          </a:p>
          <a:p>
            <a:pPr marL="342900" indent="-342900">
              <a:buFont typeface="Arial" panose="020B0604020202020204" pitchFamily="34" charset="0"/>
              <a:buChar char="•"/>
            </a:pPr>
            <a:r>
              <a:rPr lang="en-US" b="0">
                <a:solidFill>
                  <a:schemeClr val="tx1"/>
                </a:solidFill>
              </a:rPr>
              <a:t>captured </a:t>
            </a:r>
            <a:r>
              <a:rPr lang="en-US" b="0" err="1">
                <a:solidFill>
                  <a:schemeClr val="tx1"/>
                </a:solidFill>
              </a:rPr>
              <a:t>const</a:t>
            </a:r>
            <a:r>
              <a:rPr lang="en-US" b="0">
                <a:solidFill>
                  <a:schemeClr val="tx1"/>
                </a:solidFill>
              </a:rPr>
              <a:t> but with </a:t>
            </a:r>
            <a:r>
              <a:rPr lang="en-US" b="0" err="1">
                <a:solidFill>
                  <a:schemeClr val="tx1"/>
                </a:solidFill>
              </a:rPr>
              <a:t>with</a:t>
            </a:r>
            <a:r>
              <a:rPr lang="en-US" b="0">
                <a:solidFill>
                  <a:schemeClr val="tx1"/>
                </a:solidFill>
              </a:rPr>
              <a:t> </a:t>
            </a:r>
            <a:r>
              <a:rPr lang="en-US" b="0" i="1">
                <a:solidFill>
                  <a:schemeClr val="tx1"/>
                </a:solidFill>
              </a:rPr>
              <a:t>mutable value</a:t>
            </a:r>
          </a:p>
          <a:p>
            <a:pPr marL="342900" indent="-342900">
              <a:buFont typeface="Arial" panose="020B0604020202020204" pitchFamily="34" charset="0"/>
              <a:buChar char="•"/>
            </a:pPr>
            <a:r>
              <a:rPr lang="en-US" b="0" i="1">
                <a:solidFill>
                  <a:schemeClr val="tx1"/>
                </a:solidFill>
              </a:rPr>
              <a:t>dependency on mutable or impure function</a:t>
            </a:r>
          </a:p>
          <a:p>
            <a:pPr marL="342900" indent="-342900">
              <a:buFont typeface="Arial" panose="020B0604020202020204" pitchFamily="34" charset="0"/>
              <a:buChar char="•"/>
            </a:pPr>
            <a:r>
              <a:rPr lang="en-US" b="0" i="1">
                <a:solidFill>
                  <a:schemeClr val="tx1"/>
                </a:solidFill>
              </a:rPr>
              <a:t>methods </a:t>
            </a:r>
            <a:r>
              <a:rPr lang="en-US" b="0">
                <a:solidFill>
                  <a:schemeClr val="tx1"/>
                </a:solidFill>
              </a:rPr>
              <a:t>are impure by definition</a:t>
            </a:r>
          </a:p>
          <a:p>
            <a:r>
              <a:rPr lang="en-US" b="0"/>
              <a:t>Ok – dependency on:</a:t>
            </a:r>
          </a:p>
          <a:p>
            <a:pPr marL="342900" indent="-342900">
              <a:buFont typeface="Arial" panose="020B0604020202020204" pitchFamily="34" charset="0"/>
              <a:buChar char="•"/>
            </a:pPr>
            <a:r>
              <a:rPr lang="en-US" b="0"/>
              <a:t>no captured variables</a:t>
            </a:r>
          </a:p>
          <a:p>
            <a:pPr marL="342900" indent="-342900">
              <a:buFont typeface="Arial" panose="020B0604020202020204" pitchFamily="34" charset="0"/>
              <a:buChar char="•"/>
            </a:pPr>
            <a:r>
              <a:rPr lang="en-US" b="0"/>
              <a:t>captured primitive </a:t>
            </a:r>
            <a:r>
              <a:rPr lang="en-US" b="0" err="1"/>
              <a:t>const</a:t>
            </a:r>
            <a:endParaRPr lang="en-US" b="0"/>
          </a:p>
          <a:p>
            <a:pPr marL="342900" indent="-342900">
              <a:buFont typeface="Arial" panose="020B0604020202020204" pitchFamily="34" charset="0"/>
              <a:buChar char="•"/>
            </a:pPr>
            <a:r>
              <a:rPr lang="en-US" b="0"/>
              <a:t>captured frozen object </a:t>
            </a:r>
            <a:r>
              <a:rPr lang="en-US" b="0" err="1"/>
              <a:t>const</a:t>
            </a:r>
            <a:endParaRPr lang="en-US" b="0"/>
          </a:p>
          <a:p>
            <a:pPr marL="342900" indent="-342900">
              <a:buFont typeface="Arial" panose="020B0604020202020204" pitchFamily="34" charset="0"/>
              <a:buChar char="•"/>
            </a:pPr>
            <a:r>
              <a:rPr lang="en-US" b="0"/>
              <a:t>on constant and pure function</a:t>
            </a:r>
          </a:p>
          <a:p>
            <a:pPr marL="342900" indent="-342900">
              <a:buFont typeface="Arial" panose="020B0604020202020204" pitchFamily="34" charset="0"/>
              <a:buChar char="•"/>
            </a:pPr>
            <a:r>
              <a:rPr lang="en-US" b="0"/>
              <a:t>on immutable captured argument</a:t>
            </a:r>
          </a:p>
          <a:p>
            <a:pPr marL="342900" indent="-342900">
              <a:buFont typeface="Arial" panose="020B0604020202020204" pitchFamily="34" charset="0"/>
              <a:buChar char="•"/>
            </a:pPr>
            <a:endParaRPr lang="en-US" b="0"/>
          </a:p>
          <a:p>
            <a:endParaRPr lang="sk-SK"/>
          </a:p>
        </p:txBody>
      </p:sp>
      <p:cxnSp>
        <p:nvCxnSpPr>
          <p:cNvPr id="12" name="Straight Connector 11"/>
          <p:cNvCxnSpPr/>
          <p:nvPr/>
        </p:nvCxnSpPr>
        <p:spPr>
          <a:xfrm>
            <a:off x="9947366" y="1524000"/>
            <a:ext cx="444138" cy="0"/>
          </a:xfrm>
          <a:prstGeom prst="line">
            <a:avLst/>
          </a:prstGeom>
          <a:noFill/>
          <a:ln w="38100" cap="flat">
            <a:solidFill>
              <a:srgbClr val="FFC000"/>
            </a:solidFill>
            <a:prstDash val="solid"/>
            <a:miter lim="800000"/>
          </a:ln>
          <a:effectLst/>
          <a:sp3d/>
        </p:spPr>
        <p:style>
          <a:lnRef idx="0">
            <a:scrgbClr r="0" g="0" b="0"/>
          </a:lnRef>
          <a:fillRef idx="0">
            <a:scrgbClr r="0" g="0" b="0"/>
          </a:fillRef>
          <a:effectRef idx="0">
            <a:scrgbClr r="0" g="0" b="0"/>
          </a:effectRef>
          <a:fontRef idx="none"/>
        </p:style>
      </p:cxnSp>
      <p:cxnSp>
        <p:nvCxnSpPr>
          <p:cNvPr id="14" name="Straight Connector 13"/>
          <p:cNvCxnSpPr/>
          <p:nvPr/>
        </p:nvCxnSpPr>
        <p:spPr>
          <a:xfrm>
            <a:off x="7991202" y="2182587"/>
            <a:ext cx="395153" cy="0"/>
          </a:xfrm>
          <a:prstGeom prst="line">
            <a:avLst/>
          </a:prstGeom>
          <a:noFill/>
          <a:ln w="38100" cap="flat">
            <a:solidFill>
              <a:srgbClr val="FF0000"/>
            </a:solidFill>
            <a:prstDash val="solid"/>
            <a:miter lim="800000"/>
          </a:ln>
          <a:effectLst/>
          <a:sp3d/>
        </p:spPr>
        <p:style>
          <a:lnRef idx="0">
            <a:scrgbClr r="0" g="0" b="0"/>
          </a:lnRef>
          <a:fillRef idx="0">
            <a:scrgbClr r="0" g="0" b="0"/>
          </a:fillRef>
          <a:effectRef idx="0">
            <a:scrgbClr r="0" g="0" b="0"/>
          </a:effectRef>
          <a:fontRef idx="none"/>
        </p:style>
      </p:cxnSp>
      <p:cxnSp>
        <p:nvCxnSpPr>
          <p:cNvPr id="16" name="Straight Connector 15"/>
          <p:cNvCxnSpPr/>
          <p:nvPr/>
        </p:nvCxnSpPr>
        <p:spPr>
          <a:xfrm>
            <a:off x="9826534" y="3285311"/>
            <a:ext cx="241664" cy="0"/>
          </a:xfrm>
          <a:prstGeom prst="line">
            <a:avLst/>
          </a:prstGeom>
          <a:noFill/>
          <a:ln w="38100" cap="flat">
            <a:solidFill>
              <a:srgbClr val="FF0000"/>
            </a:solidFill>
            <a:prstDash val="solid"/>
            <a:miter lim="800000"/>
          </a:ln>
          <a:effectLst/>
          <a:sp3d/>
        </p:spPr>
        <p:style>
          <a:lnRef idx="0">
            <a:scrgbClr r="0" g="0" b="0"/>
          </a:lnRef>
          <a:fillRef idx="0">
            <a:scrgbClr r="0" g="0" b="0"/>
          </a:fillRef>
          <a:effectRef idx="0">
            <a:scrgbClr r="0" g="0" b="0"/>
          </a:effectRef>
          <a:fontRef idx="none"/>
        </p:style>
      </p:cxnSp>
      <p:cxnSp>
        <p:nvCxnSpPr>
          <p:cNvPr id="20" name="Straight Connector 19"/>
          <p:cNvCxnSpPr/>
          <p:nvPr/>
        </p:nvCxnSpPr>
        <p:spPr>
          <a:xfrm>
            <a:off x="10253255" y="3705498"/>
            <a:ext cx="217715" cy="0"/>
          </a:xfrm>
          <a:prstGeom prst="line">
            <a:avLst/>
          </a:prstGeom>
          <a:noFill/>
          <a:ln w="38100" cap="flat">
            <a:solidFill>
              <a:srgbClr val="FF0000"/>
            </a:solidFill>
            <a:prstDash val="solid"/>
            <a:miter lim="800000"/>
          </a:ln>
          <a:effectLst/>
          <a:sp3d/>
        </p:spPr>
        <p:style>
          <a:lnRef idx="0">
            <a:scrgbClr r="0" g="0" b="0"/>
          </a:lnRef>
          <a:fillRef idx="0">
            <a:scrgbClr r="0" g="0" b="0"/>
          </a:fillRef>
          <a:effectRef idx="0">
            <a:scrgbClr r="0" g="0" b="0"/>
          </a:effectRef>
          <a:fontRef idx="none"/>
        </p:style>
      </p:cxnSp>
      <p:cxnSp>
        <p:nvCxnSpPr>
          <p:cNvPr id="25" name="Straight Connector 24"/>
          <p:cNvCxnSpPr/>
          <p:nvPr/>
        </p:nvCxnSpPr>
        <p:spPr>
          <a:xfrm>
            <a:off x="8029302" y="4359933"/>
            <a:ext cx="357053" cy="0"/>
          </a:xfrm>
          <a:prstGeom prst="line">
            <a:avLst/>
          </a:prstGeom>
          <a:noFill/>
          <a:ln w="38100" cap="flat">
            <a:solidFill>
              <a:srgbClr val="FFC000"/>
            </a:solidFill>
            <a:prstDash val="solid"/>
            <a:miter lim="800000"/>
          </a:ln>
          <a:effectLst/>
          <a:sp3d/>
        </p:spPr>
        <p:style>
          <a:lnRef idx="0">
            <a:scrgbClr r="0" g="0" b="0"/>
          </a:lnRef>
          <a:fillRef idx="0">
            <a:scrgbClr r="0" g="0" b="0"/>
          </a:fillRef>
          <a:effectRef idx="0">
            <a:scrgbClr r="0" g="0" b="0"/>
          </a:effectRef>
          <a:fontRef idx="none"/>
        </p:style>
      </p:cxnSp>
      <p:cxnSp>
        <p:nvCxnSpPr>
          <p:cNvPr id="26" name="Straight Connector 25"/>
          <p:cNvCxnSpPr/>
          <p:nvPr/>
        </p:nvCxnSpPr>
        <p:spPr>
          <a:xfrm>
            <a:off x="9367155" y="4811691"/>
            <a:ext cx="802280" cy="0"/>
          </a:xfrm>
          <a:prstGeom prst="line">
            <a:avLst/>
          </a:prstGeom>
          <a:noFill/>
          <a:ln w="38100" cap="flat">
            <a:solidFill>
              <a:srgbClr val="FFC000"/>
            </a:solidFill>
            <a:prstDash val="solid"/>
            <a:miter lim="800000"/>
          </a:ln>
          <a:effectLst/>
          <a:sp3d/>
        </p:spPr>
        <p:style>
          <a:lnRef idx="0">
            <a:scrgbClr r="0" g="0" b="0"/>
          </a:lnRef>
          <a:fillRef idx="0">
            <a:scrgbClr r="0" g="0" b="0"/>
          </a:fillRef>
          <a:effectRef idx="0">
            <a:scrgbClr r="0" g="0" b="0"/>
          </a:effectRef>
          <a:fontRef idx="none"/>
        </p:style>
      </p:cxnSp>
      <p:cxnSp>
        <p:nvCxnSpPr>
          <p:cNvPr id="30" name="Straight Connector 29"/>
          <p:cNvCxnSpPr/>
          <p:nvPr/>
        </p:nvCxnSpPr>
        <p:spPr>
          <a:xfrm>
            <a:off x="5818911" y="1297575"/>
            <a:ext cx="943294" cy="0"/>
          </a:xfrm>
          <a:prstGeom prst="line">
            <a:avLst/>
          </a:prstGeom>
          <a:noFill/>
          <a:ln w="38100" cap="flat">
            <a:solidFill>
              <a:schemeClr val="accent6"/>
            </a:solidFill>
            <a:prstDash val="solid"/>
            <a:miter lim="800000"/>
          </a:ln>
          <a:effectLst/>
          <a:sp3d/>
        </p:spPr>
        <p:style>
          <a:lnRef idx="0">
            <a:scrgbClr r="0" g="0" b="0"/>
          </a:lnRef>
          <a:fillRef idx="0">
            <a:scrgbClr r="0" g="0" b="0"/>
          </a:fillRef>
          <a:effectRef idx="0">
            <a:scrgbClr r="0" g="0" b="0"/>
          </a:effectRef>
          <a:fontRef idx="none"/>
        </p:style>
      </p:cxnSp>
      <p:cxnSp>
        <p:nvCxnSpPr>
          <p:cNvPr id="32" name="Straight Connector 31"/>
          <p:cNvCxnSpPr/>
          <p:nvPr/>
        </p:nvCxnSpPr>
        <p:spPr>
          <a:xfrm>
            <a:off x="9890762" y="1301931"/>
            <a:ext cx="724987" cy="0"/>
          </a:xfrm>
          <a:prstGeom prst="line">
            <a:avLst/>
          </a:prstGeom>
          <a:noFill/>
          <a:ln w="38100" cap="flat">
            <a:solidFill>
              <a:srgbClr val="FFC000"/>
            </a:solidFill>
            <a:prstDash val="solid"/>
            <a:miter lim="800000"/>
          </a:ln>
          <a:effectLst/>
          <a:sp3d/>
        </p:spPr>
        <p:style>
          <a:lnRef idx="0">
            <a:scrgbClr r="0" g="0" b="0"/>
          </a:lnRef>
          <a:fillRef idx="0">
            <a:scrgbClr r="0" g="0" b="0"/>
          </a:fillRef>
          <a:effectRef idx="0">
            <a:scrgbClr r="0" g="0" b="0"/>
          </a:effectRef>
          <a:fontRef idx="none"/>
        </p:style>
      </p:cxnSp>
      <p:cxnSp>
        <p:nvCxnSpPr>
          <p:cNvPr id="40" name="Straight Connector 39"/>
          <p:cNvCxnSpPr/>
          <p:nvPr/>
        </p:nvCxnSpPr>
        <p:spPr>
          <a:xfrm>
            <a:off x="4310151" y="3270071"/>
            <a:ext cx="490449" cy="0"/>
          </a:xfrm>
          <a:prstGeom prst="line">
            <a:avLst/>
          </a:prstGeom>
          <a:noFill/>
          <a:ln w="38100" cap="flat">
            <a:solidFill>
              <a:schemeClr val="accent6"/>
            </a:solidFill>
            <a:prstDash val="solid"/>
            <a:miter lim="800000"/>
          </a:ln>
          <a:effectLst/>
          <a:sp3d/>
        </p:spPr>
        <p:style>
          <a:lnRef idx="0">
            <a:scrgbClr r="0" g="0" b="0"/>
          </a:lnRef>
          <a:fillRef idx="0">
            <a:scrgbClr r="0" g="0" b="0"/>
          </a:fillRef>
          <a:effectRef idx="0">
            <a:scrgbClr r="0" g="0" b="0"/>
          </a:effectRef>
          <a:fontRef idx="none"/>
        </p:style>
      </p:cxnSp>
      <p:cxnSp>
        <p:nvCxnSpPr>
          <p:cNvPr id="42" name="Straight Connector 41"/>
          <p:cNvCxnSpPr/>
          <p:nvPr/>
        </p:nvCxnSpPr>
        <p:spPr>
          <a:xfrm>
            <a:off x="5681751" y="3255922"/>
            <a:ext cx="490449" cy="0"/>
          </a:xfrm>
          <a:prstGeom prst="line">
            <a:avLst/>
          </a:prstGeom>
          <a:noFill/>
          <a:ln w="38100" cap="flat">
            <a:solidFill>
              <a:schemeClr val="accent6"/>
            </a:solidFill>
            <a:prstDash val="solid"/>
            <a:miter lim="800000"/>
          </a:ln>
          <a:effectLst/>
          <a:sp3d/>
        </p:spPr>
        <p:style>
          <a:lnRef idx="0">
            <a:scrgbClr r="0" g="0" b="0"/>
          </a:lnRef>
          <a:fillRef idx="0">
            <a:scrgbClr r="0" g="0" b="0"/>
          </a:fillRef>
          <a:effectRef idx="0">
            <a:scrgbClr r="0" g="0" b="0"/>
          </a:effectRef>
          <a:fontRef idx="none"/>
        </p:style>
      </p:cxnSp>
      <p:cxnSp>
        <p:nvCxnSpPr>
          <p:cNvPr id="43" name="Straight Connector 42"/>
          <p:cNvCxnSpPr/>
          <p:nvPr/>
        </p:nvCxnSpPr>
        <p:spPr>
          <a:xfrm>
            <a:off x="4310151" y="4359933"/>
            <a:ext cx="490449" cy="0"/>
          </a:xfrm>
          <a:prstGeom prst="line">
            <a:avLst/>
          </a:prstGeom>
          <a:noFill/>
          <a:ln w="38100" cap="flat">
            <a:solidFill>
              <a:schemeClr val="accent6"/>
            </a:solidFill>
            <a:prstDash val="solid"/>
            <a:miter lim="800000"/>
          </a:ln>
          <a:effectLst/>
          <a:sp3d/>
        </p:spPr>
        <p:style>
          <a:lnRef idx="0">
            <a:scrgbClr r="0" g="0" b="0"/>
          </a:lnRef>
          <a:fillRef idx="0">
            <a:scrgbClr r="0" g="0" b="0"/>
          </a:fillRef>
          <a:effectRef idx="0">
            <a:scrgbClr r="0" g="0" b="0"/>
          </a:effectRef>
          <a:fontRef idx="none"/>
        </p:style>
      </p:cxnSp>
      <p:cxnSp>
        <p:nvCxnSpPr>
          <p:cNvPr id="44" name="Straight Connector 43"/>
          <p:cNvCxnSpPr/>
          <p:nvPr/>
        </p:nvCxnSpPr>
        <p:spPr>
          <a:xfrm>
            <a:off x="5745480" y="4359933"/>
            <a:ext cx="1035527" cy="0"/>
          </a:xfrm>
          <a:prstGeom prst="line">
            <a:avLst/>
          </a:prstGeom>
          <a:noFill/>
          <a:ln w="38100" cap="flat">
            <a:solidFill>
              <a:schemeClr val="accent6"/>
            </a:solidFill>
            <a:prstDash val="solid"/>
            <a:miter lim="800000"/>
          </a:ln>
          <a:effectLst/>
          <a:sp3d/>
        </p:spPr>
        <p:style>
          <a:lnRef idx="0">
            <a:scrgbClr r="0" g="0" b="0"/>
          </a:lnRef>
          <a:fillRef idx="0">
            <a:scrgbClr r="0" g="0" b="0"/>
          </a:fillRef>
          <a:effectRef idx="0">
            <a:scrgbClr r="0" g="0" b="0"/>
          </a:effectRef>
          <a:fontRef idx="none"/>
        </p:style>
      </p:cxnSp>
      <p:cxnSp>
        <p:nvCxnSpPr>
          <p:cNvPr id="46" name="Straight Connector 45"/>
          <p:cNvCxnSpPr/>
          <p:nvPr/>
        </p:nvCxnSpPr>
        <p:spPr>
          <a:xfrm>
            <a:off x="5841771" y="5441973"/>
            <a:ext cx="490449" cy="0"/>
          </a:xfrm>
          <a:prstGeom prst="line">
            <a:avLst/>
          </a:prstGeom>
          <a:noFill/>
          <a:ln w="38100" cap="flat">
            <a:solidFill>
              <a:schemeClr val="accent6"/>
            </a:solidFill>
            <a:prstDash val="solid"/>
            <a:miter lim="800000"/>
          </a:ln>
          <a:effectLst/>
          <a:sp3d/>
        </p:spPr>
        <p:style>
          <a:lnRef idx="0">
            <a:scrgbClr r="0" g="0" b="0"/>
          </a:lnRef>
          <a:fillRef idx="0">
            <a:scrgbClr r="0" g="0" b="0"/>
          </a:fillRef>
          <a:effectRef idx="0">
            <a:scrgbClr r="0" g="0" b="0"/>
          </a:effectRef>
          <a:fontRef idx="none"/>
        </p:style>
      </p:cxnSp>
      <p:cxnSp>
        <p:nvCxnSpPr>
          <p:cNvPr id="47" name="Straight Connector 46"/>
          <p:cNvCxnSpPr/>
          <p:nvPr/>
        </p:nvCxnSpPr>
        <p:spPr>
          <a:xfrm>
            <a:off x="4310150" y="6545785"/>
            <a:ext cx="1016230" cy="0"/>
          </a:xfrm>
          <a:prstGeom prst="line">
            <a:avLst/>
          </a:prstGeom>
          <a:noFill/>
          <a:ln w="38100" cap="flat">
            <a:solidFill>
              <a:schemeClr val="accent6"/>
            </a:solidFill>
            <a:prstDash val="solid"/>
            <a:miter lim="800000"/>
          </a:ln>
          <a:effectLst/>
          <a:sp3d/>
        </p:spPr>
        <p:style>
          <a:lnRef idx="0">
            <a:scrgbClr r="0" g="0" b="0"/>
          </a:lnRef>
          <a:fillRef idx="0">
            <a:scrgbClr r="0" g="0" b="0"/>
          </a:fillRef>
          <a:effectRef idx="0">
            <a:scrgbClr r="0" g="0" b="0"/>
          </a:effectRef>
          <a:fontRef idx="none"/>
        </p:style>
      </p:cxnSp>
      <p:cxnSp>
        <p:nvCxnSpPr>
          <p:cNvPr id="49" name="Straight Connector 48"/>
          <p:cNvCxnSpPr/>
          <p:nvPr/>
        </p:nvCxnSpPr>
        <p:spPr>
          <a:xfrm>
            <a:off x="4500651" y="2394855"/>
            <a:ext cx="943294" cy="0"/>
          </a:xfrm>
          <a:prstGeom prst="line">
            <a:avLst/>
          </a:prstGeom>
          <a:noFill/>
          <a:ln w="38100" cap="flat">
            <a:solidFill>
              <a:schemeClr val="accent6"/>
            </a:solidFill>
            <a:prstDash val="solid"/>
            <a:miter lim="800000"/>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97238313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pure</a:t>
            </a:r>
            <a:br>
              <a:rPr lang="en-US"/>
            </a:br>
            <a:r>
              <a:rPr lang="en-US"/>
              <a:t>functions</a:t>
            </a:r>
            <a:endParaRPr lang="sk-SK"/>
          </a:p>
        </p:txBody>
      </p:sp>
      <p:sp>
        <p:nvSpPr>
          <p:cNvPr id="3" name="Text Placeholder 2"/>
          <p:cNvSpPr>
            <a:spLocks noGrp="1"/>
          </p:cNvSpPr>
          <p:nvPr>
            <p:ph type="body" sz="quarter" idx="1"/>
          </p:nvPr>
        </p:nvSpPr>
        <p:spPr>
          <a:xfrm>
            <a:off x="322217" y="1681163"/>
            <a:ext cx="6124659" cy="4684467"/>
          </a:xfrm>
        </p:spPr>
        <p:txBody>
          <a:bodyPr anchor="t">
            <a:normAutofit fontScale="92500"/>
          </a:bodyPr>
          <a:lstStyle/>
          <a:p>
            <a:pPr marL="457200" indent="-457200">
              <a:buFont typeface="+mj-lt"/>
              <a:buAutoNum type="alphaUcPeriod"/>
            </a:pPr>
            <a:r>
              <a:rPr lang="en-US"/>
              <a:t>Side-effect free </a:t>
            </a:r>
          </a:p>
          <a:p>
            <a:pPr marL="342900" lvl="1" indent="-342900">
              <a:buFont typeface="Arial" panose="020B0604020202020204" pitchFamily="34" charset="0"/>
              <a:buChar char="•"/>
            </a:pPr>
            <a:r>
              <a:rPr lang="en-US" b="0"/>
              <a:t>function </a:t>
            </a:r>
            <a:r>
              <a:rPr lang="en-US"/>
              <a:t>must return value, </a:t>
            </a:r>
            <a:r>
              <a:rPr lang="en-US" b="0">
                <a:solidFill>
                  <a:schemeClr val="tx1"/>
                </a:solidFill>
              </a:rPr>
              <a:t>if not it is </a:t>
            </a:r>
            <a:r>
              <a:rPr lang="en-US" b="0" i="1" err="1">
                <a:solidFill>
                  <a:schemeClr val="tx1"/>
                </a:solidFill>
              </a:rPr>
              <a:t>noop</a:t>
            </a:r>
            <a:r>
              <a:rPr lang="en-US" b="0">
                <a:solidFill>
                  <a:schemeClr val="tx1"/>
                </a:solidFill>
              </a:rPr>
              <a:t> or exists to </a:t>
            </a:r>
            <a:r>
              <a:rPr lang="en-US" i="1">
                <a:solidFill>
                  <a:schemeClr val="tx1"/>
                </a:solidFill>
              </a:rPr>
              <a:t>perform side effects</a:t>
            </a:r>
          </a:p>
          <a:p>
            <a:pPr marL="457200" indent="-457200">
              <a:buFont typeface="+mj-lt"/>
              <a:buAutoNum type="alphaUcPeriod"/>
            </a:pPr>
            <a:r>
              <a:rPr lang="en-US"/>
              <a:t>No IO</a:t>
            </a:r>
          </a:p>
          <a:p>
            <a:pPr marL="342900" lvl="1" indent="-342900">
              <a:buFont typeface="Arial" panose="020B0604020202020204" pitchFamily="34" charset="0"/>
              <a:buChar char="•"/>
            </a:pPr>
            <a:r>
              <a:rPr lang="en-US" b="0"/>
              <a:t>console.log,…</a:t>
            </a:r>
          </a:p>
          <a:p>
            <a:pPr marL="342900" lvl="1" indent="-342900">
              <a:buFont typeface="Arial" panose="020B0604020202020204" pitchFamily="34" charset="0"/>
              <a:buChar char="•"/>
            </a:pPr>
            <a:r>
              <a:rPr lang="en-US" b="0"/>
              <a:t>http, net,…</a:t>
            </a:r>
          </a:p>
          <a:p>
            <a:pPr marL="342900" lvl="1" indent="-342900">
              <a:buFont typeface="Arial" panose="020B0604020202020204" pitchFamily="34" charset="0"/>
              <a:buChar char="•"/>
            </a:pPr>
            <a:r>
              <a:rPr lang="en-US" b="0"/>
              <a:t>fs, process,…</a:t>
            </a:r>
          </a:p>
          <a:p>
            <a:pPr marL="342900" lvl="1" indent="-342900">
              <a:buFont typeface="Arial" panose="020B0604020202020204" pitchFamily="34" charset="0"/>
              <a:buChar char="•"/>
            </a:pPr>
            <a:r>
              <a:rPr lang="en-US" b="0"/>
              <a:t>DOM, XHR</a:t>
            </a:r>
          </a:p>
          <a:p>
            <a:pPr marL="457200" indent="-457200">
              <a:buFont typeface="+mj-lt"/>
              <a:buAutoNum type="alphaUcPeriod"/>
            </a:pPr>
            <a:r>
              <a:rPr lang="en-US"/>
              <a:t>Use internally pure functions</a:t>
            </a:r>
          </a:p>
          <a:p>
            <a:pPr marL="457200" lvl="4" indent="-457200">
              <a:buFont typeface="Arial" panose="020B0604020202020204" pitchFamily="34" charset="0"/>
              <a:buChar char="•"/>
            </a:pPr>
            <a:r>
              <a:rPr lang="en-US" b="0"/>
              <a:t>pure function calling impure becomes impure</a:t>
            </a:r>
          </a:p>
          <a:p>
            <a:endParaRPr lang="en-US" b="0"/>
          </a:p>
          <a:p>
            <a:r>
              <a:rPr lang="en-US" b="0"/>
              <a:t> </a:t>
            </a:r>
          </a:p>
          <a:p>
            <a:pPr marL="342900" indent="-342900">
              <a:buFont typeface="Arial" panose="020B0604020202020204" pitchFamily="34" charset="0"/>
              <a:buChar char="•"/>
            </a:pPr>
            <a:endParaRPr lang="en-US"/>
          </a:p>
          <a:p>
            <a:endParaRPr lang="sk-SK"/>
          </a:p>
        </p:txBody>
      </p:sp>
      <p:pic>
        <p:nvPicPr>
          <p:cNvPr id="4" name="Picture 3"/>
          <p:cNvPicPr>
            <a:picLocks noChangeAspect="1"/>
          </p:cNvPicPr>
          <p:nvPr/>
        </p:nvPicPr>
        <p:blipFill>
          <a:blip r:embed="rId2"/>
          <a:stretch>
            <a:fillRect/>
          </a:stretch>
        </p:blipFill>
        <p:spPr>
          <a:xfrm>
            <a:off x="6446876" y="597876"/>
            <a:ext cx="5426082" cy="5767754"/>
          </a:xfrm>
          <a:prstGeom prst="rect">
            <a:avLst/>
          </a:prstGeom>
        </p:spPr>
      </p:pic>
      <p:cxnSp>
        <p:nvCxnSpPr>
          <p:cNvPr id="21" name="Straight Connector 20"/>
          <p:cNvCxnSpPr/>
          <p:nvPr/>
        </p:nvCxnSpPr>
        <p:spPr>
          <a:xfrm>
            <a:off x="11085484" y="1496787"/>
            <a:ext cx="395153" cy="0"/>
          </a:xfrm>
          <a:prstGeom prst="line">
            <a:avLst/>
          </a:prstGeom>
          <a:noFill/>
          <a:ln w="38100" cap="flat">
            <a:solidFill>
              <a:srgbClr val="FF0000"/>
            </a:solidFill>
            <a:prstDash val="solid"/>
            <a:miter lim="800000"/>
          </a:ln>
          <a:effectLst/>
          <a:sp3d/>
        </p:spPr>
        <p:style>
          <a:lnRef idx="0">
            <a:scrgbClr r="0" g="0" b="0"/>
          </a:lnRef>
          <a:fillRef idx="0">
            <a:scrgbClr r="0" g="0" b="0"/>
          </a:fillRef>
          <a:effectRef idx="0">
            <a:scrgbClr r="0" g="0" b="0"/>
          </a:effectRef>
          <a:fontRef idx="none"/>
        </p:style>
      </p:cxnSp>
      <p:cxnSp>
        <p:nvCxnSpPr>
          <p:cNvPr id="23" name="Straight Connector 22"/>
          <p:cNvCxnSpPr/>
          <p:nvPr/>
        </p:nvCxnSpPr>
        <p:spPr>
          <a:xfrm>
            <a:off x="7075459" y="2163537"/>
            <a:ext cx="395153" cy="0"/>
          </a:xfrm>
          <a:prstGeom prst="line">
            <a:avLst/>
          </a:prstGeom>
          <a:noFill/>
          <a:ln w="38100" cap="flat">
            <a:solidFill>
              <a:srgbClr val="FF0000"/>
            </a:solidFill>
            <a:prstDash val="solid"/>
            <a:miter lim="800000"/>
          </a:ln>
          <a:effectLst/>
          <a:sp3d/>
        </p:spPr>
        <p:style>
          <a:lnRef idx="0">
            <a:scrgbClr r="0" g="0" b="0"/>
          </a:lnRef>
          <a:fillRef idx="0">
            <a:scrgbClr r="0" g="0" b="0"/>
          </a:fillRef>
          <a:effectRef idx="0">
            <a:scrgbClr r="0" g="0" b="0"/>
          </a:effectRef>
          <a:fontRef idx="none"/>
        </p:style>
      </p:cxnSp>
      <p:cxnSp>
        <p:nvCxnSpPr>
          <p:cNvPr id="24" name="Straight Connector 23"/>
          <p:cNvCxnSpPr/>
          <p:nvPr/>
        </p:nvCxnSpPr>
        <p:spPr>
          <a:xfrm>
            <a:off x="7075459" y="3897087"/>
            <a:ext cx="2039966" cy="0"/>
          </a:xfrm>
          <a:prstGeom prst="line">
            <a:avLst/>
          </a:prstGeom>
          <a:noFill/>
          <a:ln w="38100" cap="flat">
            <a:solidFill>
              <a:srgbClr val="FF0000"/>
            </a:solidFill>
            <a:prstDash val="solid"/>
            <a:miter lim="800000"/>
          </a:ln>
          <a:effectLst/>
          <a:sp3d/>
        </p:spPr>
        <p:style>
          <a:lnRef idx="0">
            <a:scrgbClr r="0" g="0" b="0"/>
          </a:lnRef>
          <a:fillRef idx="0">
            <a:scrgbClr r="0" g="0" b="0"/>
          </a:fillRef>
          <a:effectRef idx="0">
            <a:scrgbClr r="0" g="0" b="0"/>
          </a:effectRef>
          <a:fontRef idx="none"/>
        </p:style>
      </p:cxnSp>
      <p:cxnSp>
        <p:nvCxnSpPr>
          <p:cNvPr id="27" name="Straight Connector 26"/>
          <p:cNvCxnSpPr/>
          <p:nvPr/>
        </p:nvCxnSpPr>
        <p:spPr>
          <a:xfrm>
            <a:off x="9029700" y="6125937"/>
            <a:ext cx="533400" cy="0"/>
          </a:xfrm>
          <a:prstGeom prst="line">
            <a:avLst/>
          </a:prstGeom>
          <a:noFill/>
          <a:ln w="38100" cap="flat">
            <a:solidFill>
              <a:srgbClr val="FF0000"/>
            </a:solidFill>
            <a:prstDash val="solid"/>
            <a:miter lim="800000"/>
          </a:ln>
          <a:effectLst/>
          <a:sp3d/>
        </p:spPr>
        <p:style>
          <a:lnRef idx="0">
            <a:scrgbClr r="0" g="0" b="0"/>
          </a:lnRef>
          <a:fillRef idx="0">
            <a:scrgbClr r="0" g="0" b="0"/>
          </a:fillRef>
          <a:effectRef idx="0">
            <a:scrgbClr r="0" g="0" b="0"/>
          </a:effectRef>
          <a:fontRef idx="none"/>
        </p:style>
      </p:cxnSp>
      <p:cxnSp>
        <p:nvCxnSpPr>
          <p:cNvPr id="29" name="Straight Connector 28"/>
          <p:cNvCxnSpPr/>
          <p:nvPr/>
        </p:nvCxnSpPr>
        <p:spPr>
          <a:xfrm>
            <a:off x="8648700" y="4801962"/>
            <a:ext cx="1657350" cy="0"/>
          </a:xfrm>
          <a:prstGeom prst="line">
            <a:avLst/>
          </a:prstGeom>
          <a:noFill/>
          <a:ln w="38100" cap="flat">
            <a:solidFill>
              <a:srgbClr val="FF0000"/>
            </a:solidFill>
            <a:prstDash val="solid"/>
            <a:miter lim="800000"/>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157253966"/>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Pure vs impure functions</a:t>
            </a:r>
            <a:endParaRPr lang="sk-SK"/>
          </a:p>
        </p:txBody>
      </p:sp>
      <p:sp>
        <p:nvSpPr>
          <p:cNvPr id="4" name="Text Placeholder 3"/>
          <p:cNvSpPr>
            <a:spLocks noGrp="1"/>
          </p:cNvSpPr>
          <p:nvPr>
            <p:ph type="body" sz="quarter" idx="1"/>
          </p:nvPr>
        </p:nvSpPr>
        <p:spPr>
          <a:xfrm>
            <a:off x="662940" y="1681163"/>
            <a:ext cx="10692448" cy="4858974"/>
          </a:xfrm>
        </p:spPr>
        <p:txBody>
          <a:bodyPr anchor="t">
            <a:normAutofit/>
          </a:bodyPr>
          <a:lstStyle/>
          <a:p>
            <a:pPr marL="342900" indent="-342900">
              <a:buFont typeface="Arial" panose="020B0604020202020204" pitchFamily="34" charset="0"/>
              <a:buChar char="•"/>
            </a:pPr>
            <a:r>
              <a:rPr lang="en-US" b="0"/>
              <a:t>Any meaningful program will contain also impure functions (Ajax call, I/O calls, check the current date, or get a random number,...). rule of thumb is to follow the 80/20 rule: 80% of your functions should be pure, and the remaining 20%, of necessity, will be impure.</a:t>
            </a:r>
          </a:p>
          <a:p>
            <a:pPr marL="342900" indent="-342900">
              <a:buFont typeface="Arial" panose="020B0604020202020204" pitchFamily="34" charset="0"/>
              <a:buChar char="•"/>
            </a:pPr>
            <a:r>
              <a:rPr lang="en-US" b="0"/>
              <a:t>The general idea is that you write as much of your application as possible in an FP style, and then handle the UI and all forms of input/output (I/O) (such as Database I/O, Web Service I/O, File I/O, etc.) in the best way possible for your current programming language and tools</a:t>
            </a:r>
          </a:p>
          <a:p>
            <a:endParaRPr lang="sk-SK"/>
          </a:p>
        </p:txBody>
      </p:sp>
      <p:sp>
        <p:nvSpPr>
          <p:cNvPr id="5" name="Rectangle 4"/>
          <p:cNvSpPr/>
          <p:nvPr/>
        </p:nvSpPr>
        <p:spPr>
          <a:xfrm>
            <a:off x="3407727" y="6217064"/>
            <a:ext cx="4564380" cy="215444"/>
          </a:xfrm>
          <a:prstGeom prst="rect">
            <a:avLst/>
          </a:prstGeom>
        </p:spPr>
        <p:txBody>
          <a:bodyPr wrap="square">
            <a:sp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r>
              <a:rPr kumimoji="0" lang="sk-SK" sz="800" b="0" i="0" u="none" strike="noStrike" kern="0" cap="none" spc="0" normalizeH="0" baseline="0" noProof="0">
                <a:ln>
                  <a:noFill/>
                </a:ln>
                <a:solidFill>
                  <a:srgbClr val="000000"/>
                </a:solidFill>
                <a:effectLst/>
                <a:uLnTx/>
                <a:uFillTx/>
                <a:latin typeface="Calibri" panose="020F0502020204030204"/>
                <a:ea typeface="+mn-ea"/>
                <a:cs typeface="+mn-cs"/>
                <a:sym typeface="Calibri"/>
              </a:rPr>
              <a:t>https://alvinalexander.com/scala/fp-book/pure-functions-and-io-input-output</a:t>
            </a:r>
          </a:p>
        </p:txBody>
      </p:sp>
      <p:sp>
        <p:nvSpPr>
          <p:cNvPr id="6" name="Rectangle 5"/>
          <p:cNvSpPr/>
          <p:nvPr/>
        </p:nvSpPr>
        <p:spPr>
          <a:xfrm>
            <a:off x="930022" y="6216971"/>
            <a:ext cx="2640466" cy="215444"/>
          </a:xfrm>
          <a:prstGeom prst="rect">
            <a:avLst/>
          </a:prstGeom>
        </p:spPr>
        <p:txBody>
          <a:bodyPr wrap="none">
            <a:sp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r>
              <a:rPr kumimoji="0" lang="sk-SK" sz="800" b="0" i="0" u="none" strike="noStrike" kern="0" cap="none" spc="0" normalizeH="0" baseline="0" noProof="0">
                <a:ln>
                  <a:noFill/>
                </a:ln>
                <a:solidFill>
                  <a:srgbClr val="000000"/>
                </a:solidFill>
                <a:effectLst/>
                <a:uLnTx/>
                <a:uFillTx/>
                <a:latin typeface="Calibri" panose="020F0502020204030204"/>
                <a:ea typeface="+mn-ea"/>
                <a:cs typeface="+mn-cs"/>
                <a:sym typeface="Calibri"/>
              </a:rPr>
              <a:t>https://opensource.com/article/17/6/functional-javascript</a:t>
            </a:r>
          </a:p>
        </p:txBody>
      </p:sp>
    </p:spTree>
    <p:extLst>
      <p:ext uri="{BB962C8B-B14F-4D97-AF65-F5344CB8AC3E}">
        <p14:creationId xmlns:p14="http://schemas.microsoft.com/office/powerpoint/2010/main" val="2482821015"/>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D245A-893D-A44B-838B-C97C5758AC84}"/>
              </a:ext>
            </a:extLst>
          </p:cNvPr>
          <p:cNvSpPr>
            <a:spLocks noGrp="1"/>
          </p:cNvSpPr>
          <p:nvPr>
            <p:ph type="title"/>
          </p:nvPr>
        </p:nvSpPr>
        <p:spPr/>
        <p:txBody>
          <a:bodyPr/>
          <a:lstStyle/>
          <a:p>
            <a:r>
              <a:rPr lang="sk-SK" dirty="0" err="1"/>
              <a:t>Functional</a:t>
            </a:r>
            <a:r>
              <a:rPr lang="sk-SK" dirty="0"/>
              <a:t> </a:t>
            </a:r>
            <a:r>
              <a:rPr lang="sk-SK" dirty="0" err="1"/>
              <a:t>vs</a:t>
            </a:r>
            <a:r>
              <a:rPr lang="sk-SK" dirty="0"/>
              <a:t>. OO, do </a:t>
            </a:r>
            <a:r>
              <a:rPr lang="sk-SK" dirty="0" err="1"/>
              <a:t>we</a:t>
            </a:r>
            <a:r>
              <a:rPr lang="sk-SK" dirty="0"/>
              <a:t> </a:t>
            </a:r>
            <a:r>
              <a:rPr lang="sk-SK" dirty="0" err="1"/>
              <a:t>have</a:t>
            </a:r>
            <a:r>
              <a:rPr lang="sk-SK" dirty="0"/>
              <a:t> to </a:t>
            </a:r>
            <a:r>
              <a:rPr lang="sk-SK" dirty="0" err="1"/>
              <a:t>choose</a:t>
            </a:r>
            <a:r>
              <a:rPr lang="sk-SK" dirty="0"/>
              <a:t> ?</a:t>
            </a:r>
          </a:p>
        </p:txBody>
      </p:sp>
      <p:sp>
        <p:nvSpPr>
          <p:cNvPr id="3" name="Content Placeholder 2">
            <a:extLst>
              <a:ext uri="{FF2B5EF4-FFF2-40B4-BE49-F238E27FC236}">
                <a16:creationId xmlns:a16="http://schemas.microsoft.com/office/drawing/2014/main" id="{5FE88370-487B-4F44-B950-3B3267DE6261}"/>
              </a:ext>
            </a:extLst>
          </p:cNvPr>
          <p:cNvSpPr>
            <a:spLocks noGrp="1"/>
          </p:cNvSpPr>
          <p:nvPr>
            <p:ph idx="1"/>
          </p:nvPr>
        </p:nvSpPr>
        <p:spPr/>
        <p:txBody>
          <a:bodyPr>
            <a:normAutofit fontScale="92500" lnSpcReduction="20000"/>
          </a:bodyPr>
          <a:lstStyle/>
          <a:p>
            <a:r>
              <a:rPr lang="sk-SK" dirty="0"/>
              <a:t>Funkcia je základ</a:t>
            </a:r>
          </a:p>
          <a:p>
            <a:pPr lvl="1"/>
            <a:r>
              <a:rPr lang="sk-SK" dirty="0"/>
              <a:t>Nie len v JS</a:t>
            </a:r>
          </a:p>
          <a:p>
            <a:r>
              <a:rPr lang="sk-SK" dirty="0"/>
              <a:t>Ak máte rozumné funkcie vždy ich dokážete</a:t>
            </a:r>
          </a:p>
          <a:p>
            <a:pPr lvl="1"/>
            <a:r>
              <a:rPr lang="sk-SK" dirty="0"/>
              <a:t>Prilepiť na objekt</a:t>
            </a:r>
          </a:p>
          <a:p>
            <a:pPr lvl="1"/>
            <a:r>
              <a:rPr lang="sk-SK" dirty="0" err="1"/>
              <a:t>Konvertnúť</a:t>
            </a:r>
            <a:r>
              <a:rPr lang="sk-SK" dirty="0"/>
              <a:t> z metód na funkcie</a:t>
            </a:r>
          </a:p>
          <a:p>
            <a:pPr lvl="1"/>
            <a:r>
              <a:rPr lang="sk-SK" dirty="0" err="1"/>
              <a:t>Wrapnúť</a:t>
            </a:r>
            <a:endParaRPr lang="sk-SK" dirty="0"/>
          </a:p>
          <a:p>
            <a:pPr lvl="1"/>
            <a:r>
              <a:rPr lang="sk-SK" dirty="0" err="1"/>
              <a:t>Bindnuť</a:t>
            </a:r>
            <a:r>
              <a:rPr lang="sk-SK" dirty="0"/>
              <a:t> im parametre</a:t>
            </a:r>
          </a:p>
          <a:p>
            <a:pPr lvl="1"/>
            <a:r>
              <a:rPr lang="sk-SK" dirty="0"/>
              <a:t>Zmeniť </a:t>
            </a:r>
            <a:r>
              <a:rPr lang="sk-SK" dirty="0" err="1"/>
              <a:t>this</a:t>
            </a:r>
            <a:r>
              <a:rPr lang="sk-SK" dirty="0"/>
              <a:t>....</a:t>
            </a:r>
          </a:p>
          <a:p>
            <a:pPr lvl="1"/>
            <a:r>
              <a:rPr lang="sk-SK" dirty="0"/>
              <a:t>....</a:t>
            </a:r>
          </a:p>
          <a:p>
            <a:r>
              <a:rPr lang="sk-SK" dirty="0"/>
              <a:t>Snaha o </a:t>
            </a:r>
            <a:r>
              <a:rPr lang="sk-SK" dirty="0" err="1"/>
              <a:t>pure</a:t>
            </a:r>
            <a:r>
              <a:rPr lang="sk-SK" dirty="0"/>
              <a:t>/</a:t>
            </a:r>
            <a:r>
              <a:rPr lang="sk-SK" dirty="0" err="1"/>
              <a:t>impure</a:t>
            </a:r>
            <a:r>
              <a:rPr lang="sk-SK" dirty="0"/>
              <a:t> podľa toho čo kódujete</a:t>
            </a:r>
          </a:p>
          <a:p>
            <a:r>
              <a:rPr lang="sk-SK" dirty="0"/>
              <a:t>Základ je nepísať 10ky riadkov </a:t>
            </a:r>
            <a:r>
              <a:rPr lang="sk-SK" dirty="0" err="1"/>
              <a:t>štrukturovaného</a:t>
            </a:r>
            <a:r>
              <a:rPr lang="sk-SK" dirty="0"/>
              <a:t> balastu, ale pekne kódovať funkciami</a:t>
            </a:r>
          </a:p>
        </p:txBody>
      </p:sp>
    </p:spTree>
    <p:extLst>
      <p:ext uri="{BB962C8B-B14F-4D97-AF65-F5344CB8AC3E}">
        <p14:creationId xmlns:p14="http://schemas.microsoft.com/office/powerpoint/2010/main" val="29203984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30C7F97-B212-5044-8CA8-F2BB195CB330}"/>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5100" kern="1200">
                <a:solidFill>
                  <a:srgbClr val="FFFFFF"/>
                </a:solidFill>
                <a:latin typeface="+mj-lt"/>
                <a:ea typeface="+mj-ea"/>
                <a:cs typeface="+mj-cs"/>
              </a:rPr>
              <a:t>Zvyšok na budúce......</a:t>
            </a:r>
            <a:br>
              <a:rPr lang="en-US" sz="5100" kern="1200">
                <a:solidFill>
                  <a:srgbClr val="FFFFFF"/>
                </a:solidFill>
                <a:latin typeface="+mj-lt"/>
                <a:ea typeface="+mj-ea"/>
                <a:cs typeface="+mj-cs"/>
              </a:rPr>
            </a:br>
            <a:endParaRPr lang="en-US" sz="5100" kern="1200">
              <a:solidFill>
                <a:srgbClr val="FFFFFF"/>
              </a:solidFill>
              <a:latin typeface="+mj-lt"/>
              <a:ea typeface="+mj-ea"/>
              <a:cs typeface="+mj-cs"/>
            </a:endParaRPr>
          </a:p>
        </p:txBody>
      </p:sp>
    </p:spTree>
    <p:extLst>
      <p:ext uri="{BB962C8B-B14F-4D97-AF65-F5344CB8AC3E}">
        <p14:creationId xmlns:p14="http://schemas.microsoft.com/office/powerpoint/2010/main" val="2179922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p:cNvSpPr>
          <p:nvPr>
            <p:ph type="title"/>
          </p:nvPr>
        </p:nvSpPr>
        <p:spPr>
          <a:prstGeom prst="rect">
            <a:avLst/>
          </a:prstGeom>
        </p:spPr>
        <p:txBody>
          <a:bodyPr/>
          <a:lstStyle/>
          <a:p>
            <a:r>
              <a:t>JavaScript </a:t>
            </a:r>
            <a:r>
              <a:rPr lang="mr-IN"/>
              <a:t>–</a:t>
            </a:r>
            <a:r>
              <a:t> </a:t>
            </a:r>
            <a:r>
              <a:rPr lang="en-US"/>
              <a:t>"</a:t>
            </a:r>
            <a:r>
              <a:t>ugly</a:t>
            </a:r>
            <a:r>
              <a:rPr lang="en-US"/>
              <a:t>"</a:t>
            </a:r>
            <a:r>
              <a:t> </a:t>
            </a:r>
            <a:r>
              <a:rPr lang="en-US"/>
              <a:t>"</a:t>
            </a:r>
            <a:r>
              <a:t>for</a:t>
            </a:r>
            <a:r>
              <a:rPr lang="en-US"/>
              <a:t>"</a:t>
            </a:r>
            <a:endParaRPr/>
          </a:p>
        </p:txBody>
      </p:sp>
      <p:sp>
        <p:nvSpPr>
          <p:cNvPr id="136" name="Shape 136"/>
          <p:cNvSpPr>
            <a:spLocks noGrp="1"/>
          </p:cNvSpPr>
          <p:nvPr>
            <p:ph idx="1"/>
          </p:nvPr>
        </p:nvSpPr>
        <p:spPr>
          <a:xfrm>
            <a:off x="838200" y="3678217"/>
            <a:ext cx="4957029" cy="2498746"/>
          </a:xfrm>
          <a:prstGeom prst="rect">
            <a:avLst/>
          </a:prstGeom>
        </p:spPr>
        <p:txBody>
          <a:bodyPr>
            <a:noAutofit/>
          </a:bodyPr>
          <a:lstStyle/>
          <a:p>
            <a:r>
              <a:rPr sz="1600"/>
              <a:t>for, while, do while</a:t>
            </a:r>
          </a:p>
          <a:p>
            <a:r>
              <a:rPr sz="1600"/>
              <a:t>they exist from Basic … Java</a:t>
            </a:r>
          </a:p>
          <a:p>
            <a:r>
              <a:rPr sz="1600"/>
              <a:t>Bad:</a:t>
            </a:r>
          </a:p>
          <a:p>
            <a:pPr marL="685800" lvl="1" indent="-228600">
              <a:spcBef>
                <a:spcPts val="500"/>
              </a:spcBef>
              <a:defRPr sz="2400"/>
            </a:pPr>
            <a:r>
              <a:rPr sz="1600"/>
              <a:t>Verbose</a:t>
            </a:r>
          </a:p>
          <a:p>
            <a:pPr marL="685800" lvl="1" indent="-228600">
              <a:spcBef>
                <a:spcPts val="500"/>
              </a:spcBef>
              <a:defRPr sz="2400"/>
            </a:pPr>
            <a:r>
              <a:rPr sz="1600"/>
              <a:t>Not semantic </a:t>
            </a:r>
          </a:p>
          <a:p>
            <a:pPr marL="685800" lvl="1" indent="-228600">
              <a:spcBef>
                <a:spcPts val="500"/>
              </a:spcBef>
              <a:defRPr sz="2400"/>
            </a:pPr>
            <a:r>
              <a:rPr sz="1600"/>
              <a:t>Not reusable</a:t>
            </a:r>
          </a:p>
          <a:p>
            <a:r>
              <a:rPr sz="1600"/>
              <a:t>Good:</a:t>
            </a:r>
          </a:p>
          <a:p>
            <a:pPr marL="685800" lvl="1" indent="-228600">
              <a:spcBef>
                <a:spcPts val="500"/>
              </a:spcBef>
              <a:defRPr sz="2400"/>
            </a:pPr>
            <a:r>
              <a:rPr sz="1600"/>
              <a:t>…</a:t>
            </a:r>
          </a:p>
        </p:txBody>
      </p:sp>
      <p:sp>
        <p:nvSpPr>
          <p:cNvPr id="137" name="Shape 137"/>
          <p:cNvSpPr/>
          <p:nvPr/>
        </p:nvSpPr>
        <p:spPr>
          <a:xfrm>
            <a:off x="5933226" y="3678217"/>
            <a:ext cx="4957030" cy="2067233"/>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marL="228600" indent="-228600">
              <a:lnSpc>
                <a:spcPct val="90000"/>
              </a:lnSpc>
              <a:spcBef>
                <a:spcPts val="1000"/>
              </a:spcBef>
              <a:buSzPct val="100000"/>
              <a:buFont typeface="Arial"/>
              <a:buChar char="•"/>
              <a:defRPr sz="2800"/>
            </a:pPr>
            <a:r>
              <a:rPr sz="1600"/>
              <a:t>keď sa pozriem na FOR cyklus neviem čo robí, lebo</a:t>
            </a:r>
          </a:p>
          <a:p>
            <a:pPr marL="685800" lvl="1" indent="-228600">
              <a:lnSpc>
                <a:spcPct val="90000"/>
              </a:lnSpc>
              <a:spcBef>
                <a:spcPts val="1000"/>
              </a:spcBef>
              <a:buSzPct val="100000"/>
              <a:buFont typeface="Arial"/>
              <a:buChar char="•"/>
              <a:defRPr sz="2800"/>
            </a:pPr>
            <a:r>
              <a:rPr sz="1600"/>
              <a:t>robiť hocičo</a:t>
            </a:r>
          </a:p>
          <a:p>
            <a:pPr marL="685800" lvl="1" indent="-228600">
              <a:lnSpc>
                <a:spcPct val="90000"/>
              </a:lnSpc>
              <a:spcBef>
                <a:spcPts val="1000"/>
              </a:spcBef>
              <a:buSzPct val="100000"/>
              <a:buFont typeface="Arial"/>
              <a:buChar char="•"/>
              <a:defRPr sz="2800"/>
            </a:pPr>
            <a:r>
              <a:rPr sz="1600"/>
              <a:t>veľa vecí naraz</a:t>
            </a:r>
          </a:p>
          <a:p>
            <a:pPr>
              <a:lnSpc>
                <a:spcPct val="90000"/>
              </a:lnSpc>
              <a:spcBef>
                <a:spcPts val="1000"/>
              </a:spcBef>
              <a:defRPr sz="2800"/>
            </a:pPr>
            <a:endParaRPr sz="1600"/>
          </a:p>
          <a:p>
            <a:pPr marL="228600" indent="-228600">
              <a:lnSpc>
                <a:spcPct val="90000"/>
              </a:lnSpc>
              <a:spcBef>
                <a:spcPts val="1000"/>
              </a:spcBef>
              <a:buSzPct val="100000"/>
              <a:buFont typeface="Arial"/>
              <a:buChar char="•"/>
              <a:defRPr sz="2800"/>
            </a:pPr>
            <a:r>
              <a:rPr sz="1600"/>
              <a:t>cyclomatic complexity </a:t>
            </a:r>
          </a:p>
          <a:p>
            <a:pPr marL="685800" lvl="1" indent="-228600">
              <a:lnSpc>
                <a:spcPct val="90000"/>
              </a:lnSpc>
              <a:spcBef>
                <a:spcPts val="1000"/>
              </a:spcBef>
              <a:buSzPct val="100000"/>
              <a:buFont typeface="Arial"/>
              <a:buChar char="•"/>
              <a:defRPr sz="2800"/>
            </a:pPr>
            <a:r>
              <a:rPr sz="1600"/>
              <a:t>for, if,. for, while all nested</a:t>
            </a:r>
          </a:p>
        </p:txBody>
      </p:sp>
      <p:pic>
        <p:nvPicPr>
          <p:cNvPr id="5" name="image2.png"/>
          <p:cNvPicPr>
            <a:picLocks noChangeAspect="1"/>
          </p:cNvPicPr>
          <p:nvPr/>
        </p:nvPicPr>
        <p:blipFill>
          <a:blip r:embed="rId2"/>
          <a:stretch>
            <a:fillRect/>
          </a:stretch>
        </p:blipFill>
        <p:spPr>
          <a:xfrm>
            <a:off x="838200" y="1573077"/>
            <a:ext cx="10515600" cy="1899912"/>
          </a:xfrm>
          <a:prstGeom prst="rect">
            <a:avLst/>
          </a:prstGeom>
          <a:ln w="12700">
            <a:miter lim="400000"/>
          </a:ln>
        </p:spPr>
      </p:pic>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uiExpand="1" animBg="1"/>
      <p:bldP spid="137" grpId="0" animBg="1"/>
      <p:bldP spid="5"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139"/>
          <p:cNvSpPr>
            <a:spLocks noGrp="1"/>
          </p:cNvSpPr>
          <p:nvPr>
            <p:ph type="title"/>
          </p:nvPr>
        </p:nvSpPr>
        <p:spPr>
          <a:prstGeom prst="rect">
            <a:avLst/>
          </a:prstGeom>
        </p:spPr>
        <p:txBody>
          <a:bodyPr/>
          <a:lstStyle/>
          <a:p>
            <a:r>
              <a:t>JavaScript - </a:t>
            </a:r>
            <a:r>
              <a:rPr lang="en-US"/>
              <a:t>"ugly" "for"</a:t>
            </a:r>
            <a:endParaRPr/>
          </a:p>
        </p:txBody>
      </p:sp>
      <p:pic>
        <p:nvPicPr>
          <p:cNvPr id="140" name="image1.png"/>
          <p:cNvPicPr>
            <a:picLocks noChangeAspect="1"/>
          </p:cNvPicPr>
          <p:nvPr/>
        </p:nvPicPr>
        <p:blipFill>
          <a:blip r:embed="rId3"/>
          <a:stretch>
            <a:fillRect/>
          </a:stretch>
        </p:blipFill>
        <p:spPr>
          <a:xfrm>
            <a:off x="838200" y="4474700"/>
            <a:ext cx="10515600" cy="638800"/>
          </a:xfrm>
          <a:prstGeom prst="rect">
            <a:avLst/>
          </a:prstGeom>
          <a:ln w="12700">
            <a:miter lim="400000"/>
          </a:ln>
        </p:spPr>
      </p:pic>
      <p:pic>
        <p:nvPicPr>
          <p:cNvPr id="141" name="image2.png"/>
          <p:cNvPicPr>
            <a:picLocks noChangeAspect="1"/>
          </p:cNvPicPr>
          <p:nvPr/>
        </p:nvPicPr>
        <p:blipFill>
          <a:blip r:embed="rId4"/>
          <a:stretch>
            <a:fillRect/>
          </a:stretch>
        </p:blipFill>
        <p:spPr>
          <a:xfrm>
            <a:off x="838200" y="1573077"/>
            <a:ext cx="10515600" cy="1899912"/>
          </a:xfrm>
          <a:prstGeom prst="rect">
            <a:avLst/>
          </a:prstGeom>
          <a:ln w="12700">
            <a:miter lim="400000"/>
          </a:ln>
        </p:spPr>
      </p:pic>
      <p:pic>
        <p:nvPicPr>
          <p:cNvPr id="142" name="image3.png"/>
          <p:cNvPicPr>
            <a:picLocks noChangeAspect="1"/>
          </p:cNvPicPr>
          <p:nvPr/>
        </p:nvPicPr>
        <p:blipFill>
          <a:blip r:embed="rId5"/>
          <a:stretch>
            <a:fillRect/>
          </a:stretch>
        </p:blipFill>
        <p:spPr>
          <a:xfrm>
            <a:off x="4310741" y="5028944"/>
            <a:ext cx="6505305" cy="1353294"/>
          </a:xfrm>
          <a:prstGeom prst="rect">
            <a:avLst/>
          </a:prstGeom>
          <a:ln>
            <a:solidFill>
              <a:srgbClr val="548235"/>
            </a:solidFill>
          </a:ln>
        </p:spPr>
      </p:pic>
      <p:pic>
        <p:nvPicPr>
          <p:cNvPr id="143" name="image4.png"/>
          <p:cNvPicPr>
            <a:picLocks noChangeAspect="1"/>
          </p:cNvPicPr>
          <p:nvPr/>
        </p:nvPicPr>
        <p:blipFill>
          <a:blip r:embed="rId6"/>
          <a:stretch>
            <a:fillRect/>
          </a:stretch>
        </p:blipFill>
        <p:spPr>
          <a:xfrm>
            <a:off x="4347686" y="2898639"/>
            <a:ext cx="6431417" cy="1433288"/>
          </a:xfrm>
          <a:prstGeom prst="rect">
            <a:avLst/>
          </a:prstGeom>
          <a:ln>
            <a:solidFill>
              <a:srgbClr val="FF0000"/>
            </a:solidFill>
          </a:ln>
        </p:spPr>
      </p:pic>
      <p:sp>
        <p:nvSpPr>
          <p:cNvPr id="144" name="Shape 144"/>
          <p:cNvSpPr/>
          <p:nvPr/>
        </p:nvSpPr>
        <p:spPr>
          <a:xfrm>
            <a:off x="2734492" y="3472989"/>
            <a:ext cx="1872344" cy="365761"/>
          </a:xfrm>
          <a:prstGeom prst="rightArrow">
            <a:avLst>
              <a:gd name="adj1" fmla="val 50000"/>
              <a:gd name="adj2" fmla="val 50000"/>
            </a:avLst>
          </a:prstGeom>
          <a:solidFill>
            <a:srgbClr val="FF0000"/>
          </a:solidFill>
          <a:ln w="12700">
            <a:solidFill>
              <a:srgbClr val="42719B"/>
            </a:solidFill>
            <a:miter/>
          </a:ln>
        </p:spPr>
        <p:txBody>
          <a:bodyPr lIns="45719" rIns="45719" anchor="ctr"/>
          <a:lstStyle/>
          <a:p>
            <a:pPr algn="ctr">
              <a:defRPr>
                <a:solidFill>
                  <a:srgbClr val="FFFFFF"/>
                </a:solidFill>
              </a:defRPr>
            </a:pPr>
            <a:endParaRPr/>
          </a:p>
        </p:txBody>
      </p:sp>
      <p:sp>
        <p:nvSpPr>
          <p:cNvPr id="145" name="Shape 145"/>
          <p:cNvSpPr/>
          <p:nvPr/>
        </p:nvSpPr>
        <p:spPr>
          <a:xfrm>
            <a:off x="2734491" y="5667743"/>
            <a:ext cx="1872344" cy="365761"/>
          </a:xfrm>
          <a:prstGeom prst="rightArrow">
            <a:avLst>
              <a:gd name="adj1" fmla="val 50000"/>
              <a:gd name="adj2" fmla="val 50000"/>
            </a:avLst>
          </a:prstGeom>
          <a:solidFill>
            <a:srgbClr val="548235"/>
          </a:solidFill>
          <a:ln w="12700">
            <a:solidFill>
              <a:srgbClr val="42719B"/>
            </a:solidFill>
            <a:miter/>
          </a:ln>
        </p:spPr>
        <p:txBody>
          <a:bodyPr lIns="45719" rIns="45719" anchor="ctr"/>
          <a:lstStyle/>
          <a:p>
            <a:pPr algn="ctr">
              <a:defRPr>
                <a:solidFill>
                  <a:srgbClr val="FFFFFF"/>
                </a:solidFill>
              </a:defRPr>
            </a:pPr>
            <a:endParaRPr/>
          </a:p>
        </p:txBody>
      </p:sp>
      <p:sp>
        <p:nvSpPr>
          <p:cNvPr id="146" name="Shape 146"/>
          <p:cNvSpPr/>
          <p:nvPr/>
        </p:nvSpPr>
        <p:spPr>
          <a:xfrm>
            <a:off x="10434900" y="1548130"/>
            <a:ext cx="1578966" cy="370841"/>
          </a:xfrm>
          <a:prstGeom prst="rect">
            <a:avLst/>
          </a:prstGeom>
          <a:solidFill>
            <a:srgbClr val="FF0000"/>
          </a:solidFill>
          <a:ln w="12700">
            <a:solidFill>
              <a:srgbClr val="42719B"/>
            </a:solidFill>
            <a:miter/>
          </a:ln>
          <a:extLst>
            <a:ext uri="{C572A759-6A51-4108-AA02-DFA0A04FC94B}">
              <ma14:wrappingTextBoxFlag xmlns="" xmlns:ma14="http://schemas.microsoft.com/office/mac/drawingml/2011/main" val="1"/>
            </a:ext>
          </a:extLst>
        </p:spPr>
        <p:txBody>
          <a:bodyPr wrap="none" lIns="45719" rIns="45719">
            <a:spAutoFit/>
          </a:bodyPr>
          <a:lstStyle>
            <a:lvl1pPr algn="ctr">
              <a:defRPr>
                <a:solidFill>
                  <a:srgbClr val="FFFFFF"/>
                </a:solidFill>
              </a:defRPr>
            </a:lvl1pPr>
          </a:lstStyle>
          <a:p>
            <a:r>
              <a:t>How it is done</a:t>
            </a:r>
          </a:p>
        </p:txBody>
      </p:sp>
      <p:sp>
        <p:nvSpPr>
          <p:cNvPr id="147" name="Shape 147"/>
          <p:cNvSpPr/>
          <p:nvPr/>
        </p:nvSpPr>
        <p:spPr>
          <a:xfrm>
            <a:off x="10523521" y="4472790"/>
            <a:ext cx="1401724" cy="364491"/>
          </a:xfrm>
          <a:prstGeom prst="rect">
            <a:avLst/>
          </a:prstGeom>
          <a:gradFill>
            <a:gsLst>
              <a:gs pos="0">
                <a:srgbClr val="80B860"/>
              </a:gs>
              <a:gs pos="50000">
                <a:srgbClr val="6FB242"/>
              </a:gs>
              <a:gs pos="100000">
                <a:srgbClr val="61A236"/>
              </a:gs>
            </a:gsLst>
            <a:lin ang="5400000"/>
          </a:gradFill>
          <a:ln w="6350">
            <a:solidFill>
              <a:schemeClr val="accent1"/>
            </a:solidFill>
            <a:miter/>
          </a:ln>
          <a:effectLst>
            <a:outerShdw blurRad="63500" dist="19050" dir="5400000" rotWithShape="0">
              <a:srgbClr val="000000">
                <a:alpha val="63000"/>
              </a:srgbClr>
            </a:outerShdw>
          </a:effectLst>
          <a:extLst>
            <a:ext uri="{C572A759-6A51-4108-AA02-DFA0A04FC94B}">
              <ma14:wrappingTextBoxFlag xmlns="" xmlns:ma14="http://schemas.microsoft.com/office/mac/drawingml/2011/main" val="1"/>
            </a:ext>
          </a:extLst>
        </p:spPr>
        <p:txBody>
          <a:bodyPr wrap="none" lIns="45719" rIns="45719">
            <a:spAutoFit/>
          </a:bodyPr>
          <a:lstStyle>
            <a:lvl1pPr>
              <a:defRPr>
                <a:solidFill>
                  <a:srgbClr val="FFFFFF"/>
                </a:solidFill>
              </a:defRPr>
            </a:lvl1pPr>
          </a:lstStyle>
          <a:p>
            <a:r>
              <a:t>What it does</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4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4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14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14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 grpId="2" animBg="1" advAuto="0"/>
      <p:bldP spid="141" grpId="1" animBg="1" advAuto="0"/>
      <p:bldP spid="142" grpId="5" animBg="1" advAuto="0"/>
      <p:bldP spid="143" grpId="3" animBg="1" advAuto="0"/>
      <p:bldP spid="144" grpId="4" animBg="1" advAuto="0"/>
      <p:bldP spid="145" grpId="6" animBg="1" advAuto="0"/>
      <p:bldP spid="146" grpId="0" animBg="1"/>
      <p:bldP spid="14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p:cNvSpPr>
          <p:nvPr>
            <p:ph type="title"/>
          </p:nvPr>
        </p:nvSpPr>
        <p:spPr>
          <a:prstGeom prst="rect">
            <a:avLst/>
          </a:prstGeom>
        </p:spPr>
        <p:txBody>
          <a:bodyPr/>
          <a:lstStyle/>
          <a:p>
            <a:r>
              <a:rPr b="1"/>
              <a:t>JavaScript - array extras </a:t>
            </a:r>
            <a:r>
              <a:t>vs ugly “for”</a:t>
            </a:r>
          </a:p>
        </p:txBody>
      </p:sp>
      <p:graphicFrame>
        <p:nvGraphicFramePr>
          <p:cNvPr id="150" name="Table 150"/>
          <p:cNvGraphicFramePr/>
          <p:nvPr/>
        </p:nvGraphicFramePr>
        <p:xfrm>
          <a:off x="914400" y="1995488"/>
          <a:ext cx="10003971" cy="4414020"/>
        </p:xfrm>
        <a:graphic>
          <a:graphicData uri="http://schemas.openxmlformats.org/drawingml/2006/table">
            <a:tbl>
              <a:tblPr>
                <a:tableStyleId>{4C3C2611-4C71-4FC5-86AE-919BDF0F9419}</a:tableStyleId>
              </a:tblPr>
              <a:tblGrid>
                <a:gridCol w="1529583">
                  <a:extLst>
                    <a:ext uri="{9D8B030D-6E8A-4147-A177-3AD203B41FA5}">
                      <a16:colId xmlns:a16="http://schemas.microsoft.com/office/drawing/2014/main" val="20000"/>
                    </a:ext>
                  </a:extLst>
                </a:gridCol>
                <a:gridCol w="1313715">
                  <a:extLst>
                    <a:ext uri="{9D8B030D-6E8A-4147-A177-3AD203B41FA5}">
                      <a16:colId xmlns:a16="http://schemas.microsoft.com/office/drawing/2014/main" val="20001"/>
                    </a:ext>
                  </a:extLst>
                </a:gridCol>
                <a:gridCol w="2127848">
                  <a:extLst>
                    <a:ext uri="{9D8B030D-6E8A-4147-A177-3AD203B41FA5}">
                      <a16:colId xmlns:a16="http://schemas.microsoft.com/office/drawing/2014/main" val="20002"/>
                    </a:ext>
                  </a:extLst>
                </a:gridCol>
                <a:gridCol w="4492894">
                  <a:extLst>
                    <a:ext uri="{9D8B030D-6E8A-4147-A177-3AD203B41FA5}">
                      <a16:colId xmlns:a16="http://schemas.microsoft.com/office/drawing/2014/main" val="20003"/>
                    </a:ext>
                  </a:extLst>
                </a:gridCol>
                <a:gridCol w="539931">
                  <a:extLst>
                    <a:ext uri="{9D8B030D-6E8A-4147-A177-3AD203B41FA5}">
                      <a16:colId xmlns:a16="http://schemas.microsoft.com/office/drawing/2014/main" val="20004"/>
                    </a:ext>
                  </a:extLst>
                </a:gridCol>
              </a:tblGrid>
              <a:tr h="367835">
                <a:tc>
                  <a:txBody>
                    <a:bodyPr/>
                    <a:lstStyle/>
                    <a:p>
                      <a:pPr algn="l">
                        <a:defRPr sz="1800"/>
                      </a:pPr>
                      <a:r>
                        <a:rPr sz="2000"/>
                        <a:t>Function</a:t>
                      </a:r>
                    </a:p>
                  </a:txBody>
                  <a:tcPr marL="9525" marR="9525" marT="9525" marB="9525" anchor="b" horzOverflow="overflow">
                    <a:solidFill>
                      <a:srgbClr val="E9EFF7"/>
                    </a:solidFill>
                  </a:tcPr>
                </a:tc>
                <a:tc>
                  <a:txBody>
                    <a:bodyPr/>
                    <a:lstStyle/>
                    <a:p>
                      <a:pPr algn="l">
                        <a:defRPr sz="1800"/>
                      </a:pPr>
                      <a:r>
                        <a:rPr sz="2000"/>
                        <a:t>In</a:t>
                      </a:r>
                    </a:p>
                  </a:txBody>
                  <a:tcPr marL="9525" marR="9525" marT="9525" marB="9525" anchor="b" horzOverflow="overflow">
                    <a:solidFill>
                      <a:srgbClr val="E9EFF7"/>
                    </a:solidFill>
                  </a:tcPr>
                </a:tc>
                <a:tc>
                  <a:txBody>
                    <a:bodyPr/>
                    <a:lstStyle/>
                    <a:p>
                      <a:pPr algn="l">
                        <a:defRPr sz="1800"/>
                      </a:pPr>
                      <a:r>
                        <a:rPr sz="2000"/>
                        <a:t>Out</a:t>
                      </a:r>
                    </a:p>
                  </a:txBody>
                  <a:tcPr marL="9525" marR="9525" marT="9525" marB="9525" anchor="b" horzOverflow="overflow">
                    <a:solidFill>
                      <a:srgbClr val="E9EFF7"/>
                    </a:solidFill>
                  </a:tcPr>
                </a:tc>
                <a:tc>
                  <a:txBody>
                    <a:bodyPr/>
                    <a:lstStyle/>
                    <a:p>
                      <a:pPr algn="l">
                        <a:defRPr sz="1800"/>
                      </a:pPr>
                      <a:r>
                        <a:rPr sz="2000"/>
                        <a:t>loop eq.</a:t>
                      </a:r>
                    </a:p>
                  </a:txBody>
                  <a:tcPr marL="9525" marR="9525" marT="9525" marB="9525" anchor="b" horzOverflow="overflow">
                    <a:solidFill>
                      <a:srgbClr val="E9EFF7"/>
                    </a:solidFill>
                  </a:tcPr>
                </a:tc>
                <a:tc>
                  <a:txBody>
                    <a:bodyPr/>
                    <a:lstStyle/>
                    <a:p>
                      <a:pPr algn="l">
                        <a:defRPr sz="1800"/>
                      </a:pPr>
                      <a:r>
                        <a:rPr sz="1100"/>
                        <a:t>ES</a:t>
                      </a:r>
                    </a:p>
                  </a:txBody>
                  <a:tcPr marL="9525" marR="9525" marT="9525" marB="9525" anchor="b" horzOverflow="overflow">
                    <a:solidFill>
                      <a:srgbClr val="E9EFF7"/>
                    </a:solidFill>
                  </a:tcPr>
                </a:tc>
                <a:extLst>
                  <a:ext uri="{0D108BD9-81ED-4DB2-BD59-A6C34878D82A}">
                    <a16:rowId xmlns:a16="http://schemas.microsoft.com/office/drawing/2014/main" val="10000"/>
                  </a:ext>
                </a:extLst>
              </a:tr>
              <a:tr h="367835">
                <a:tc>
                  <a:txBody>
                    <a:bodyPr/>
                    <a:lstStyle/>
                    <a:p>
                      <a:pPr algn="l">
                        <a:defRPr sz="1800"/>
                      </a:pPr>
                      <a:r>
                        <a:rPr sz="2000"/>
                        <a:t>map</a:t>
                      </a:r>
                    </a:p>
                  </a:txBody>
                  <a:tcPr marL="9525" marR="9525" marT="9525" marB="9525" anchor="b" horzOverflow="overflow">
                    <a:solidFill>
                      <a:srgbClr val="E9EFF7"/>
                    </a:solidFill>
                  </a:tcPr>
                </a:tc>
                <a:tc>
                  <a:txBody>
                    <a:bodyPr/>
                    <a:lstStyle/>
                    <a:p>
                      <a:pPr algn="l">
                        <a:defRPr sz="1800"/>
                      </a:pPr>
                      <a:r>
                        <a:rPr sz="2000"/>
                        <a:t>[], N</a:t>
                      </a:r>
                    </a:p>
                  </a:txBody>
                  <a:tcPr marL="9525" marR="9525" marT="9525" marB="9525" anchor="b" horzOverflow="overflow">
                    <a:solidFill>
                      <a:srgbClr val="E9EFF7"/>
                    </a:solidFill>
                  </a:tcPr>
                </a:tc>
                <a:tc>
                  <a:txBody>
                    <a:bodyPr/>
                    <a:lstStyle/>
                    <a:p>
                      <a:pPr algn="l">
                        <a:defRPr sz="1800"/>
                      </a:pPr>
                      <a:r>
                        <a:rPr sz="2000"/>
                        <a:t>[], N</a:t>
                      </a:r>
                    </a:p>
                  </a:txBody>
                  <a:tcPr marL="9525" marR="9525" marT="9525" marB="9525" anchor="b" horzOverflow="overflow">
                    <a:solidFill>
                      <a:srgbClr val="E9EFF7"/>
                    </a:solidFill>
                  </a:tcPr>
                </a:tc>
                <a:tc>
                  <a:txBody>
                    <a:bodyPr/>
                    <a:lstStyle/>
                    <a:p>
                      <a:pPr algn="l">
                        <a:defRPr sz="1800"/>
                      </a:pPr>
                      <a:r>
                        <a:rPr sz="2000"/>
                        <a:t>var [], for, push, return []</a:t>
                      </a:r>
                    </a:p>
                  </a:txBody>
                  <a:tcPr marL="9525" marR="9525" marT="9525" marB="9525" anchor="b" horzOverflow="overflow">
                    <a:solidFill>
                      <a:srgbClr val="E9EFF7"/>
                    </a:solidFill>
                  </a:tcPr>
                </a:tc>
                <a:tc>
                  <a:txBody>
                    <a:bodyPr/>
                    <a:lstStyle/>
                    <a:p>
                      <a:pPr algn="l">
                        <a:defRPr sz="1800"/>
                      </a:pPr>
                      <a:r>
                        <a:rPr sz="1100"/>
                        <a:t> </a:t>
                      </a:r>
                    </a:p>
                  </a:txBody>
                  <a:tcPr marL="9525" marR="9525" marT="9525" marB="9525" anchor="b" horzOverflow="overflow">
                    <a:solidFill>
                      <a:srgbClr val="E9EFF7"/>
                    </a:solidFill>
                  </a:tcPr>
                </a:tc>
                <a:extLst>
                  <a:ext uri="{0D108BD9-81ED-4DB2-BD59-A6C34878D82A}">
                    <a16:rowId xmlns:a16="http://schemas.microsoft.com/office/drawing/2014/main" val="10001"/>
                  </a:ext>
                </a:extLst>
              </a:tr>
              <a:tr h="367835">
                <a:tc>
                  <a:txBody>
                    <a:bodyPr/>
                    <a:lstStyle/>
                    <a:p>
                      <a:pPr algn="l">
                        <a:defRPr sz="1800"/>
                      </a:pPr>
                      <a:r>
                        <a:rPr sz="2000"/>
                        <a:t>filter</a:t>
                      </a:r>
                    </a:p>
                  </a:txBody>
                  <a:tcPr marL="9525" marR="9525" marT="9525" marB="9525" anchor="b" horzOverflow="overflow">
                    <a:solidFill>
                      <a:srgbClr val="E9EFF7"/>
                    </a:solidFill>
                  </a:tcPr>
                </a:tc>
                <a:tc>
                  <a:txBody>
                    <a:bodyPr/>
                    <a:lstStyle/>
                    <a:p>
                      <a:pPr algn="l">
                        <a:defRPr sz="1800"/>
                      </a:pPr>
                      <a:r>
                        <a:rPr sz="2000"/>
                        <a:t>[], N</a:t>
                      </a:r>
                    </a:p>
                  </a:txBody>
                  <a:tcPr marL="9525" marR="9525" marT="9525" marB="9525" anchor="b" horzOverflow="overflow">
                    <a:solidFill>
                      <a:srgbClr val="E9EFF7"/>
                    </a:solidFill>
                  </a:tcPr>
                </a:tc>
                <a:tc>
                  <a:txBody>
                    <a:bodyPr/>
                    <a:lstStyle/>
                    <a:p>
                      <a:pPr algn="l">
                        <a:defRPr sz="1800"/>
                      </a:pPr>
                      <a:r>
                        <a:rPr sz="2000"/>
                        <a:t>[], M&lt;N</a:t>
                      </a:r>
                    </a:p>
                  </a:txBody>
                  <a:tcPr marL="9525" marR="9525" marT="9525" marB="9525" anchor="b" horzOverflow="overflow">
                    <a:solidFill>
                      <a:srgbClr val="E9EFF7"/>
                    </a:solidFill>
                  </a:tcPr>
                </a:tc>
                <a:tc>
                  <a:txBody>
                    <a:bodyPr/>
                    <a:lstStyle/>
                    <a:p>
                      <a:pPr algn="l">
                        <a:defRPr sz="1800"/>
                      </a:pPr>
                      <a:r>
                        <a:rPr sz="2000"/>
                        <a:t>var [], for, if, push, return []</a:t>
                      </a:r>
                    </a:p>
                  </a:txBody>
                  <a:tcPr marL="9525" marR="9525" marT="9525" marB="9525" anchor="b" horzOverflow="overflow">
                    <a:solidFill>
                      <a:srgbClr val="E9EFF7"/>
                    </a:solidFill>
                  </a:tcPr>
                </a:tc>
                <a:tc>
                  <a:txBody>
                    <a:bodyPr/>
                    <a:lstStyle/>
                    <a:p>
                      <a:pPr algn="l">
                        <a:defRPr sz="1800"/>
                      </a:pPr>
                      <a:r>
                        <a:rPr sz="1100"/>
                        <a:t> </a:t>
                      </a:r>
                    </a:p>
                  </a:txBody>
                  <a:tcPr marL="9525" marR="9525" marT="9525" marB="9525" anchor="b" horzOverflow="overflow">
                    <a:solidFill>
                      <a:srgbClr val="E9EFF7"/>
                    </a:solidFill>
                  </a:tcPr>
                </a:tc>
                <a:extLst>
                  <a:ext uri="{0D108BD9-81ED-4DB2-BD59-A6C34878D82A}">
                    <a16:rowId xmlns:a16="http://schemas.microsoft.com/office/drawing/2014/main" val="10002"/>
                  </a:ext>
                </a:extLst>
              </a:tr>
              <a:tr h="367835">
                <a:tc>
                  <a:txBody>
                    <a:bodyPr/>
                    <a:lstStyle/>
                    <a:p>
                      <a:pPr algn="l">
                        <a:defRPr sz="1800"/>
                      </a:pPr>
                      <a:r>
                        <a:rPr sz="2000" dirty="0"/>
                        <a:t>reduce</a:t>
                      </a:r>
                    </a:p>
                  </a:txBody>
                  <a:tcPr marL="9525" marR="9525" marT="9525" marB="9525" anchor="b" horzOverflow="overflow">
                    <a:solidFill>
                      <a:srgbClr val="E9EFF7"/>
                    </a:solidFill>
                  </a:tcPr>
                </a:tc>
                <a:tc>
                  <a:txBody>
                    <a:bodyPr/>
                    <a:lstStyle/>
                    <a:p>
                      <a:pPr algn="l">
                        <a:defRPr sz="1800"/>
                      </a:pPr>
                      <a:r>
                        <a:rPr sz="2000"/>
                        <a:t>[]</a:t>
                      </a:r>
                    </a:p>
                  </a:txBody>
                  <a:tcPr marL="9525" marR="9525" marT="9525" marB="9525" anchor="b" horzOverflow="overflow">
                    <a:solidFill>
                      <a:srgbClr val="E9EFF7"/>
                    </a:solidFill>
                  </a:tcPr>
                </a:tc>
                <a:tc>
                  <a:txBody>
                    <a:bodyPr/>
                    <a:lstStyle/>
                    <a:p>
                      <a:pPr algn="l">
                        <a:defRPr sz="1800"/>
                      </a:pPr>
                      <a:r>
                        <a:rPr sz="2000"/>
                        <a:t>{}, [], whatever,…</a:t>
                      </a:r>
                    </a:p>
                  </a:txBody>
                  <a:tcPr marL="9525" marR="9525" marT="9525" marB="9525" anchor="b" horzOverflow="overflow">
                    <a:solidFill>
                      <a:srgbClr val="E9EFF7"/>
                    </a:solidFill>
                  </a:tcPr>
                </a:tc>
                <a:tc>
                  <a:txBody>
                    <a:bodyPr/>
                    <a:lstStyle/>
                    <a:p>
                      <a:pPr algn="l">
                        <a:defRPr sz="1800"/>
                      </a:pPr>
                      <a:r>
                        <a:rPr sz="2000"/>
                        <a:t>var [], for, if, push, return {}</a:t>
                      </a:r>
                    </a:p>
                  </a:txBody>
                  <a:tcPr marL="9525" marR="9525" marT="9525" marB="9525" anchor="b" horzOverflow="overflow">
                    <a:solidFill>
                      <a:srgbClr val="E9EFF7"/>
                    </a:solidFill>
                  </a:tcPr>
                </a:tc>
                <a:tc>
                  <a:txBody>
                    <a:bodyPr/>
                    <a:lstStyle/>
                    <a:p>
                      <a:pPr algn="l">
                        <a:defRPr sz="1800"/>
                      </a:pPr>
                      <a:r>
                        <a:rPr sz="1100"/>
                        <a:t> </a:t>
                      </a:r>
                    </a:p>
                  </a:txBody>
                  <a:tcPr marL="9525" marR="9525" marT="9525" marB="9525" anchor="b" horzOverflow="overflow">
                    <a:solidFill>
                      <a:srgbClr val="E9EFF7"/>
                    </a:solidFill>
                  </a:tcPr>
                </a:tc>
                <a:extLst>
                  <a:ext uri="{0D108BD9-81ED-4DB2-BD59-A6C34878D82A}">
                    <a16:rowId xmlns:a16="http://schemas.microsoft.com/office/drawing/2014/main" val="10003"/>
                  </a:ext>
                </a:extLst>
              </a:tr>
              <a:tr h="367835">
                <a:tc>
                  <a:txBody>
                    <a:bodyPr/>
                    <a:lstStyle/>
                    <a:p>
                      <a:pPr algn="l">
                        <a:defRPr sz="1800"/>
                      </a:pPr>
                      <a:r>
                        <a:rPr sz="2000"/>
                        <a:t>reduceRight</a:t>
                      </a:r>
                    </a:p>
                  </a:txBody>
                  <a:tcPr marL="9525" marR="9525" marT="9525" marB="9525" anchor="b" horzOverflow="overflow">
                    <a:solidFill>
                      <a:srgbClr val="E9EFF7"/>
                    </a:solidFill>
                  </a:tcPr>
                </a:tc>
                <a:tc>
                  <a:txBody>
                    <a:bodyPr/>
                    <a:lstStyle/>
                    <a:p>
                      <a:pPr algn="l">
                        <a:defRPr sz="1800"/>
                      </a:pPr>
                      <a:r>
                        <a:rPr sz="2000"/>
                        <a:t>[]</a:t>
                      </a:r>
                    </a:p>
                  </a:txBody>
                  <a:tcPr marL="9525" marR="9525" marT="9525" marB="9525" anchor="b" horzOverflow="overflow">
                    <a:solidFill>
                      <a:srgbClr val="E9EFF7"/>
                    </a:solidFill>
                  </a:tcPr>
                </a:tc>
                <a:tc>
                  <a:txBody>
                    <a:bodyPr/>
                    <a:lstStyle/>
                    <a:p>
                      <a:pPr algn="l">
                        <a:defRPr sz="1800"/>
                      </a:pPr>
                      <a:r>
                        <a:rPr sz="2000"/>
                        <a:t>{}, [], whatever,…</a:t>
                      </a:r>
                    </a:p>
                  </a:txBody>
                  <a:tcPr marL="9525" marR="9525" marT="9525" marB="9525" anchor="b" horzOverflow="overflow">
                    <a:solidFill>
                      <a:srgbClr val="E9EFF7"/>
                    </a:solidFill>
                  </a:tcPr>
                </a:tc>
                <a:tc>
                  <a:txBody>
                    <a:bodyPr/>
                    <a:lstStyle/>
                    <a:p>
                      <a:pPr algn="l">
                        <a:defRPr sz="1800"/>
                      </a:pPr>
                      <a:r>
                        <a:rPr sz="2000"/>
                        <a:t>var [], for (i--), if, push, return {}</a:t>
                      </a:r>
                    </a:p>
                  </a:txBody>
                  <a:tcPr marL="9525" marR="9525" marT="9525" marB="9525" anchor="b" horzOverflow="overflow">
                    <a:solidFill>
                      <a:srgbClr val="E9EFF7"/>
                    </a:solidFill>
                  </a:tcPr>
                </a:tc>
                <a:tc>
                  <a:txBody>
                    <a:bodyPr/>
                    <a:lstStyle/>
                    <a:p>
                      <a:pPr algn="l">
                        <a:defRPr sz="1800"/>
                      </a:pPr>
                      <a:r>
                        <a:rPr sz="1100"/>
                        <a:t> </a:t>
                      </a:r>
                    </a:p>
                  </a:txBody>
                  <a:tcPr marL="9525" marR="9525" marT="9525" marB="9525" anchor="b" horzOverflow="overflow">
                    <a:solidFill>
                      <a:srgbClr val="E9EFF7"/>
                    </a:solidFill>
                  </a:tcPr>
                </a:tc>
                <a:extLst>
                  <a:ext uri="{0D108BD9-81ED-4DB2-BD59-A6C34878D82A}">
                    <a16:rowId xmlns:a16="http://schemas.microsoft.com/office/drawing/2014/main" val="10004"/>
                  </a:ext>
                </a:extLst>
              </a:tr>
              <a:tr h="367835">
                <a:tc>
                  <a:txBody>
                    <a:bodyPr/>
                    <a:lstStyle/>
                    <a:p>
                      <a:pPr algn="l">
                        <a:defRPr sz="1800"/>
                      </a:pPr>
                      <a:r>
                        <a:rPr sz="2000"/>
                        <a:t>some</a:t>
                      </a:r>
                    </a:p>
                  </a:txBody>
                  <a:tcPr marL="9525" marR="9525" marT="9525" marB="9525" anchor="b" horzOverflow="overflow">
                    <a:solidFill>
                      <a:srgbClr val="E9EFF7"/>
                    </a:solidFill>
                  </a:tcPr>
                </a:tc>
                <a:tc>
                  <a:txBody>
                    <a:bodyPr/>
                    <a:lstStyle/>
                    <a:p>
                      <a:pPr algn="l">
                        <a:defRPr sz="1800"/>
                      </a:pPr>
                      <a:r>
                        <a:rPr sz="2000"/>
                        <a:t>[]</a:t>
                      </a:r>
                    </a:p>
                  </a:txBody>
                  <a:tcPr marL="9525" marR="9525" marT="9525" marB="9525" anchor="b" horzOverflow="overflow">
                    <a:solidFill>
                      <a:srgbClr val="E9EFF7"/>
                    </a:solidFill>
                  </a:tcPr>
                </a:tc>
                <a:tc>
                  <a:txBody>
                    <a:bodyPr/>
                    <a:lstStyle/>
                    <a:p>
                      <a:pPr algn="l">
                        <a:defRPr sz="1800"/>
                      </a:pPr>
                      <a:r>
                        <a:rPr sz="2000"/>
                        <a:t>boolean</a:t>
                      </a:r>
                    </a:p>
                  </a:txBody>
                  <a:tcPr marL="9525" marR="9525" marT="9525" marB="9525" anchor="b" horzOverflow="overflow">
                    <a:solidFill>
                      <a:srgbClr val="E9EFF7"/>
                    </a:solidFill>
                  </a:tcPr>
                </a:tc>
                <a:tc>
                  <a:txBody>
                    <a:bodyPr/>
                    <a:lstStyle/>
                    <a:p>
                      <a:pPr algn="l">
                        <a:defRPr sz="1800"/>
                      </a:pPr>
                      <a:r>
                        <a:rPr sz="2000"/>
                        <a:t>var b, for, if return true</a:t>
                      </a:r>
                    </a:p>
                  </a:txBody>
                  <a:tcPr marL="9525" marR="9525" marT="9525" marB="9525" anchor="b" horzOverflow="overflow">
                    <a:solidFill>
                      <a:srgbClr val="E9EFF7"/>
                    </a:solidFill>
                  </a:tcPr>
                </a:tc>
                <a:tc>
                  <a:txBody>
                    <a:bodyPr/>
                    <a:lstStyle/>
                    <a:p>
                      <a:pPr algn="l">
                        <a:defRPr sz="1800"/>
                      </a:pPr>
                      <a:r>
                        <a:rPr sz="1100"/>
                        <a:t> </a:t>
                      </a:r>
                    </a:p>
                  </a:txBody>
                  <a:tcPr marL="9525" marR="9525" marT="9525" marB="9525" anchor="b" horzOverflow="overflow">
                    <a:solidFill>
                      <a:srgbClr val="E9EFF7"/>
                    </a:solidFill>
                  </a:tcPr>
                </a:tc>
                <a:extLst>
                  <a:ext uri="{0D108BD9-81ED-4DB2-BD59-A6C34878D82A}">
                    <a16:rowId xmlns:a16="http://schemas.microsoft.com/office/drawing/2014/main" val="10005"/>
                  </a:ext>
                </a:extLst>
              </a:tr>
              <a:tr h="367835">
                <a:tc>
                  <a:txBody>
                    <a:bodyPr/>
                    <a:lstStyle/>
                    <a:p>
                      <a:pPr algn="l">
                        <a:defRPr sz="1800"/>
                      </a:pPr>
                      <a:r>
                        <a:rPr sz="2000"/>
                        <a:t>every</a:t>
                      </a:r>
                    </a:p>
                  </a:txBody>
                  <a:tcPr marL="9525" marR="9525" marT="9525" marB="9525" anchor="b" horzOverflow="overflow">
                    <a:solidFill>
                      <a:srgbClr val="E9EFF7"/>
                    </a:solidFill>
                  </a:tcPr>
                </a:tc>
                <a:tc>
                  <a:txBody>
                    <a:bodyPr/>
                    <a:lstStyle/>
                    <a:p>
                      <a:pPr algn="l">
                        <a:defRPr sz="1800"/>
                      </a:pPr>
                      <a:r>
                        <a:rPr sz="2000"/>
                        <a:t>[]</a:t>
                      </a:r>
                    </a:p>
                  </a:txBody>
                  <a:tcPr marL="9525" marR="9525" marT="9525" marB="9525" anchor="b" horzOverflow="overflow">
                    <a:solidFill>
                      <a:srgbClr val="E9EFF7"/>
                    </a:solidFill>
                  </a:tcPr>
                </a:tc>
                <a:tc>
                  <a:txBody>
                    <a:bodyPr/>
                    <a:lstStyle/>
                    <a:p>
                      <a:pPr algn="l">
                        <a:defRPr sz="1800"/>
                      </a:pPr>
                      <a:r>
                        <a:rPr sz="2000"/>
                        <a:t>boolean</a:t>
                      </a:r>
                    </a:p>
                  </a:txBody>
                  <a:tcPr marL="9525" marR="9525" marT="9525" marB="9525" anchor="b" horzOverflow="overflow">
                    <a:solidFill>
                      <a:srgbClr val="E9EFF7"/>
                    </a:solidFill>
                  </a:tcPr>
                </a:tc>
                <a:tc>
                  <a:txBody>
                    <a:bodyPr/>
                    <a:lstStyle/>
                    <a:p>
                      <a:pPr algn="l">
                        <a:defRPr sz="1800"/>
                      </a:pPr>
                      <a:r>
                        <a:rPr sz="2000"/>
                        <a:t>var b, for, if return false</a:t>
                      </a:r>
                    </a:p>
                  </a:txBody>
                  <a:tcPr marL="9525" marR="9525" marT="9525" marB="9525" anchor="b" horzOverflow="overflow">
                    <a:solidFill>
                      <a:srgbClr val="E9EFF7"/>
                    </a:solidFill>
                  </a:tcPr>
                </a:tc>
                <a:tc>
                  <a:txBody>
                    <a:bodyPr/>
                    <a:lstStyle/>
                    <a:p>
                      <a:pPr algn="l">
                        <a:defRPr sz="1800"/>
                      </a:pPr>
                      <a:r>
                        <a:rPr sz="1100"/>
                        <a:t> </a:t>
                      </a:r>
                    </a:p>
                  </a:txBody>
                  <a:tcPr marL="9525" marR="9525" marT="9525" marB="9525" anchor="b" horzOverflow="overflow">
                    <a:solidFill>
                      <a:srgbClr val="E9EFF7"/>
                    </a:solidFill>
                  </a:tcPr>
                </a:tc>
                <a:extLst>
                  <a:ext uri="{0D108BD9-81ED-4DB2-BD59-A6C34878D82A}">
                    <a16:rowId xmlns:a16="http://schemas.microsoft.com/office/drawing/2014/main" val="10006"/>
                  </a:ext>
                </a:extLst>
              </a:tr>
              <a:tr h="367835">
                <a:tc>
                  <a:txBody>
                    <a:bodyPr/>
                    <a:lstStyle/>
                    <a:p>
                      <a:pPr algn="l">
                        <a:defRPr sz="1800"/>
                      </a:pPr>
                      <a:r>
                        <a:rPr sz="2000"/>
                        <a:t>forEach</a:t>
                      </a:r>
                    </a:p>
                  </a:txBody>
                  <a:tcPr marL="9525" marR="9525" marT="9525" marB="9525" anchor="b" horzOverflow="overflow">
                    <a:solidFill>
                      <a:srgbClr val="E9EFF7"/>
                    </a:solidFill>
                  </a:tcPr>
                </a:tc>
                <a:tc>
                  <a:txBody>
                    <a:bodyPr/>
                    <a:lstStyle/>
                    <a:p>
                      <a:pPr algn="l">
                        <a:defRPr sz="1800"/>
                      </a:pPr>
                      <a:r>
                        <a:rPr sz="2000"/>
                        <a:t>[]</a:t>
                      </a:r>
                    </a:p>
                  </a:txBody>
                  <a:tcPr marL="9525" marR="9525" marT="9525" marB="9525" anchor="b" horzOverflow="overflow">
                    <a:solidFill>
                      <a:srgbClr val="E9EFF7"/>
                    </a:solidFill>
                  </a:tcPr>
                </a:tc>
                <a:tc>
                  <a:txBody>
                    <a:bodyPr/>
                    <a:lstStyle/>
                    <a:p>
                      <a:pPr algn="l">
                        <a:defRPr sz="1800"/>
                      </a:pPr>
                      <a:r>
                        <a:rPr sz="2000"/>
                        <a:t> </a:t>
                      </a:r>
                    </a:p>
                  </a:txBody>
                  <a:tcPr marL="9525" marR="9525" marT="9525" marB="9525" anchor="b" horzOverflow="overflow">
                    <a:solidFill>
                      <a:srgbClr val="E9EFF7"/>
                    </a:solidFill>
                  </a:tcPr>
                </a:tc>
                <a:tc>
                  <a:txBody>
                    <a:bodyPr/>
                    <a:lstStyle/>
                    <a:p>
                      <a:pPr algn="l">
                        <a:defRPr sz="1800"/>
                      </a:pPr>
                      <a:r>
                        <a:rPr sz="2000"/>
                        <a:t>for </a:t>
                      </a:r>
                    </a:p>
                  </a:txBody>
                  <a:tcPr marL="9525" marR="9525" marT="9525" marB="9525" anchor="b" horzOverflow="overflow">
                    <a:solidFill>
                      <a:srgbClr val="E9EFF7"/>
                    </a:solidFill>
                  </a:tcPr>
                </a:tc>
                <a:tc>
                  <a:txBody>
                    <a:bodyPr/>
                    <a:lstStyle/>
                    <a:p>
                      <a:pPr algn="l">
                        <a:defRPr sz="1800"/>
                      </a:pPr>
                      <a:r>
                        <a:rPr sz="1100"/>
                        <a:t> </a:t>
                      </a:r>
                    </a:p>
                  </a:txBody>
                  <a:tcPr marL="9525" marR="9525" marT="9525" marB="9525" anchor="b" horzOverflow="overflow">
                    <a:solidFill>
                      <a:srgbClr val="E9EFF7"/>
                    </a:solidFill>
                  </a:tcPr>
                </a:tc>
                <a:extLst>
                  <a:ext uri="{0D108BD9-81ED-4DB2-BD59-A6C34878D82A}">
                    <a16:rowId xmlns:a16="http://schemas.microsoft.com/office/drawing/2014/main" val="10007"/>
                  </a:ext>
                </a:extLst>
              </a:tr>
              <a:tr h="367835">
                <a:tc>
                  <a:txBody>
                    <a:bodyPr/>
                    <a:lstStyle/>
                    <a:p>
                      <a:pPr algn="l">
                        <a:defRPr sz="1800"/>
                      </a:pPr>
                      <a:r>
                        <a:rPr sz="2000"/>
                        <a:t> </a:t>
                      </a:r>
                    </a:p>
                  </a:txBody>
                  <a:tcPr marL="9525" marR="9525" marT="9525" marB="9525" anchor="b" horzOverflow="overflow">
                    <a:solidFill>
                      <a:srgbClr val="E9EFF7"/>
                    </a:solidFill>
                  </a:tcPr>
                </a:tc>
                <a:tc>
                  <a:txBody>
                    <a:bodyPr/>
                    <a:lstStyle/>
                    <a:p>
                      <a:pPr algn="l">
                        <a:defRPr sz="1800"/>
                      </a:pPr>
                      <a:r>
                        <a:rPr sz="2000"/>
                        <a:t> </a:t>
                      </a:r>
                    </a:p>
                  </a:txBody>
                  <a:tcPr marL="9525" marR="9525" marT="9525" marB="9525" anchor="b" horzOverflow="overflow">
                    <a:solidFill>
                      <a:srgbClr val="E9EFF7"/>
                    </a:solidFill>
                  </a:tcPr>
                </a:tc>
                <a:tc>
                  <a:txBody>
                    <a:bodyPr/>
                    <a:lstStyle/>
                    <a:p>
                      <a:pPr algn="l">
                        <a:defRPr sz="1800"/>
                      </a:pPr>
                      <a:r>
                        <a:rPr sz="2000"/>
                        <a:t> </a:t>
                      </a:r>
                    </a:p>
                  </a:txBody>
                  <a:tcPr marL="9525" marR="9525" marT="9525" marB="9525" anchor="b" horzOverflow="overflow">
                    <a:solidFill>
                      <a:srgbClr val="E9EFF7"/>
                    </a:solidFill>
                  </a:tcPr>
                </a:tc>
                <a:tc>
                  <a:txBody>
                    <a:bodyPr/>
                    <a:lstStyle/>
                    <a:p>
                      <a:pPr algn="l">
                        <a:defRPr sz="1800"/>
                      </a:pPr>
                      <a:r>
                        <a:rPr sz="2000"/>
                        <a:t> </a:t>
                      </a:r>
                    </a:p>
                  </a:txBody>
                  <a:tcPr marL="9525" marR="9525" marT="9525" marB="9525" anchor="b" horzOverflow="overflow">
                    <a:solidFill>
                      <a:srgbClr val="E9EFF7"/>
                    </a:solidFill>
                  </a:tcPr>
                </a:tc>
                <a:tc>
                  <a:txBody>
                    <a:bodyPr/>
                    <a:lstStyle/>
                    <a:p>
                      <a:pPr algn="l">
                        <a:defRPr sz="1800"/>
                      </a:pPr>
                      <a:r>
                        <a:rPr sz="1100"/>
                        <a:t> </a:t>
                      </a:r>
                    </a:p>
                  </a:txBody>
                  <a:tcPr marL="9525" marR="9525" marT="9525" marB="9525" anchor="b" horzOverflow="overflow">
                    <a:solidFill>
                      <a:srgbClr val="E9EFF7"/>
                    </a:solidFill>
                  </a:tcPr>
                </a:tc>
                <a:extLst>
                  <a:ext uri="{0D108BD9-81ED-4DB2-BD59-A6C34878D82A}">
                    <a16:rowId xmlns:a16="http://schemas.microsoft.com/office/drawing/2014/main" val="10008"/>
                  </a:ext>
                </a:extLst>
              </a:tr>
              <a:tr h="367835">
                <a:tc>
                  <a:txBody>
                    <a:bodyPr/>
                    <a:lstStyle/>
                    <a:p>
                      <a:pPr algn="l">
                        <a:defRPr sz="1800"/>
                      </a:pPr>
                      <a:r>
                        <a:rPr sz="2000"/>
                        <a:t>find</a:t>
                      </a:r>
                    </a:p>
                  </a:txBody>
                  <a:tcPr marL="9525" marR="9525" marT="9525" marB="9525" anchor="b" horzOverflow="overflow">
                    <a:solidFill>
                      <a:srgbClr val="E9EFF7"/>
                    </a:solidFill>
                  </a:tcPr>
                </a:tc>
                <a:tc>
                  <a:txBody>
                    <a:bodyPr/>
                    <a:lstStyle/>
                    <a:p>
                      <a:pPr algn="l">
                        <a:defRPr sz="1800"/>
                      </a:pPr>
                      <a:r>
                        <a:rPr sz="2000"/>
                        <a:t>[] of items</a:t>
                      </a:r>
                    </a:p>
                  </a:txBody>
                  <a:tcPr marL="9525" marR="9525" marT="9525" marB="9525" anchor="b" horzOverflow="overflow">
                    <a:solidFill>
                      <a:srgbClr val="E9EFF7"/>
                    </a:solidFill>
                  </a:tcPr>
                </a:tc>
                <a:tc>
                  <a:txBody>
                    <a:bodyPr/>
                    <a:lstStyle/>
                    <a:p>
                      <a:pPr algn="l">
                        <a:defRPr sz="1800"/>
                      </a:pPr>
                      <a:r>
                        <a:rPr sz="2000"/>
                        <a:t>item</a:t>
                      </a:r>
                    </a:p>
                  </a:txBody>
                  <a:tcPr marL="9525" marR="9525" marT="9525" marB="9525" anchor="b" horzOverflow="overflow">
                    <a:solidFill>
                      <a:srgbClr val="E9EFF7"/>
                    </a:solidFill>
                  </a:tcPr>
                </a:tc>
                <a:tc>
                  <a:txBody>
                    <a:bodyPr/>
                    <a:lstStyle/>
                    <a:p>
                      <a:pPr algn="l">
                        <a:defRPr sz="1800"/>
                      </a:pPr>
                      <a:r>
                        <a:rPr sz="2000"/>
                        <a:t>for, if return a[i]; return;</a:t>
                      </a:r>
                    </a:p>
                  </a:txBody>
                  <a:tcPr marL="9525" marR="9525" marT="9525" marB="9525" anchor="b" horzOverflow="overflow">
                    <a:solidFill>
                      <a:srgbClr val="E9EFF7"/>
                    </a:solidFill>
                  </a:tcPr>
                </a:tc>
                <a:tc>
                  <a:txBody>
                    <a:bodyPr/>
                    <a:lstStyle/>
                    <a:p>
                      <a:pPr algn="l">
                        <a:defRPr sz="1800"/>
                      </a:pPr>
                      <a:r>
                        <a:rPr sz="1100"/>
                        <a:t> </a:t>
                      </a:r>
                    </a:p>
                  </a:txBody>
                  <a:tcPr marL="9525" marR="9525" marT="9525" marB="9525" anchor="b" horzOverflow="overflow">
                    <a:solidFill>
                      <a:srgbClr val="E9EFF7"/>
                    </a:solidFill>
                  </a:tcPr>
                </a:tc>
                <a:extLst>
                  <a:ext uri="{0D108BD9-81ED-4DB2-BD59-A6C34878D82A}">
                    <a16:rowId xmlns:a16="http://schemas.microsoft.com/office/drawing/2014/main" val="10009"/>
                  </a:ext>
                </a:extLst>
              </a:tr>
              <a:tr h="367835">
                <a:tc>
                  <a:txBody>
                    <a:bodyPr/>
                    <a:lstStyle/>
                    <a:p>
                      <a:pPr algn="l">
                        <a:defRPr sz="1800"/>
                      </a:pPr>
                      <a:r>
                        <a:rPr sz="2000"/>
                        <a:t>fill</a:t>
                      </a:r>
                    </a:p>
                  </a:txBody>
                  <a:tcPr marL="9525" marR="9525" marT="9525" marB="9525" anchor="b" horzOverflow="overflow">
                    <a:solidFill>
                      <a:srgbClr val="E9EFF7"/>
                    </a:solidFill>
                  </a:tcPr>
                </a:tc>
                <a:tc>
                  <a:txBody>
                    <a:bodyPr/>
                    <a:lstStyle/>
                    <a:p>
                      <a:pPr algn="l">
                        <a:defRPr sz="1800"/>
                      </a:pPr>
                      <a:r>
                        <a:rPr sz="2000"/>
                        <a:t>[], item</a:t>
                      </a:r>
                    </a:p>
                  </a:txBody>
                  <a:tcPr marL="9525" marR="9525" marT="9525" marB="9525" anchor="b" horzOverflow="overflow">
                    <a:solidFill>
                      <a:srgbClr val="E9EFF7"/>
                    </a:solidFill>
                  </a:tcPr>
                </a:tc>
                <a:tc>
                  <a:txBody>
                    <a:bodyPr/>
                    <a:lstStyle/>
                    <a:p>
                      <a:pPr algn="l">
                        <a:defRPr sz="1800"/>
                      </a:pPr>
                      <a:r>
                        <a:rPr sz="2000"/>
                        <a:t>[] of items</a:t>
                      </a:r>
                    </a:p>
                  </a:txBody>
                  <a:tcPr marL="9525" marR="9525" marT="9525" marB="9525" anchor="b" horzOverflow="overflow">
                    <a:solidFill>
                      <a:srgbClr val="E9EFF7"/>
                    </a:solidFill>
                  </a:tcPr>
                </a:tc>
                <a:tc>
                  <a:txBody>
                    <a:bodyPr/>
                    <a:lstStyle/>
                    <a:p>
                      <a:pPr algn="l">
                        <a:defRPr sz="1800"/>
                      </a:pPr>
                      <a:r>
                        <a:rPr sz="2000"/>
                        <a:t>var [], for, push, return []</a:t>
                      </a:r>
                    </a:p>
                  </a:txBody>
                  <a:tcPr marL="9525" marR="9525" marT="9525" marB="9525" anchor="b" horzOverflow="overflow">
                    <a:solidFill>
                      <a:srgbClr val="E9EFF7"/>
                    </a:solidFill>
                  </a:tcPr>
                </a:tc>
                <a:tc>
                  <a:txBody>
                    <a:bodyPr/>
                    <a:lstStyle/>
                    <a:p>
                      <a:pPr algn="l">
                        <a:defRPr sz="1800"/>
                      </a:pPr>
                      <a:r>
                        <a:rPr sz="1100"/>
                        <a:t> </a:t>
                      </a:r>
                    </a:p>
                  </a:txBody>
                  <a:tcPr marL="9525" marR="9525" marT="9525" marB="9525" anchor="b" horzOverflow="overflow">
                    <a:solidFill>
                      <a:srgbClr val="E9EFF7"/>
                    </a:solidFill>
                  </a:tcPr>
                </a:tc>
                <a:extLst>
                  <a:ext uri="{0D108BD9-81ED-4DB2-BD59-A6C34878D82A}">
                    <a16:rowId xmlns:a16="http://schemas.microsoft.com/office/drawing/2014/main" val="10010"/>
                  </a:ext>
                </a:extLst>
              </a:tr>
              <a:tr h="367835">
                <a:tc>
                  <a:txBody>
                    <a:bodyPr/>
                    <a:lstStyle/>
                    <a:p>
                      <a:pPr algn="l">
                        <a:defRPr sz="1800"/>
                      </a:pPr>
                      <a:r>
                        <a:rPr sz="2000"/>
                        <a:t>from</a:t>
                      </a:r>
                    </a:p>
                  </a:txBody>
                  <a:tcPr marL="9525" marR="9525" marT="9525" marB="9525" anchor="b" horzOverflow="overflow">
                    <a:solidFill>
                      <a:srgbClr val="E9EFF7"/>
                    </a:solidFill>
                  </a:tcPr>
                </a:tc>
                <a:tc>
                  <a:txBody>
                    <a:bodyPr/>
                    <a:lstStyle/>
                    <a:p>
                      <a:pPr algn="l">
                        <a:defRPr sz="1800"/>
                      </a:pPr>
                      <a:r>
                        <a:rPr sz="2000"/>
                        <a:t>[], iterable</a:t>
                      </a:r>
                    </a:p>
                  </a:txBody>
                  <a:tcPr marL="9525" marR="9525" marT="9525" marB="9525" anchor="b" horzOverflow="overflow">
                    <a:solidFill>
                      <a:srgbClr val="E9EFF7"/>
                    </a:solidFill>
                  </a:tcPr>
                </a:tc>
                <a:tc>
                  <a:txBody>
                    <a:bodyPr/>
                    <a:lstStyle/>
                    <a:p>
                      <a:pPr algn="l">
                        <a:defRPr sz="1800"/>
                      </a:pPr>
                      <a:r>
                        <a:rPr sz="2000"/>
                        <a:t>[]</a:t>
                      </a:r>
                    </a:p>
                  </a:txBody>
                  <a:tcPr marL="9525" marR="9525" marT="9525" marB="9525" anchor="b" horzOverflow="overflow">
                    <a:solidFill>
                      <a:srgbClr val="E9EFF7"/>
                    </a:solidFill>
                  </a:tcPr>
                </a:tc>
                <a:tc>
                  <a:txBody>
                    <a:bodyPr/>
                    <a:lstStyle/>
                    <a:p>
                      <a:pPr algn="l">
                        <a:defRPr sz="1800"/>
                      </a:pPr>
                      <a:r>
                        <a:rPr sz="2000" dirty="0"/>
                        <a:t>var [], for, push, return []</a:t>
                      </a:r>
                    </a:p>
                  </a:txBody>
                  <a:tcPr marL="9525" marR="9525" marT="9525" marB="9525" anchor="b" horzOverflow="overflow">
                    <a:solidFill>
                      <a:srgbClr val="E9EFF7"/>
                    </a:solidFill>
                  </a:tcPr>
                </a:tc>
                <a:tc>
                  <a:txBody>
                    <a:bodyPr/>
                    <a:lstStyle/>
                    <a:p>
                      <a:pPr algn="l">
                        <a:defRPr sz="1800"/>
                      </a:pPr>
                      <a:r>
                        <a:rPr sz="1100" dirty="0"/>
                        <a:t> </a:t>
                      </a:r>
                    </a:p>
                  </a:txBody>
                  <a:tcPr marL="9525" marR="9525" marT="9525" marB="9525" anchor="b" horzOverflow="overflow">
                    <a:solidFill>
                      <a:srgbClr val="E9EFF7"/>
                    </a:solidFill>
                  </a:tcPr>
                </a:tc>
                <a:extLst>
                  <a:ext uri="{0D108BD9-81ED-4DB2-BD59-A6C34878D82A}">
                    <a16:rowId xmlns:a16="http://schemas.microsoft.com/office/drawing/2014/main" val="10011"/>
                  </a:ext>
                </a:extLst>
              </a:tr>
            </a:tbl>
          </a:graphicData>
        </a:graphic>
      </p:graphicFrame>
      <p:sp>
        <p:nvSpPr>
          <p:cNvPr id="151" name="Shape 151"/>
          <p:cNvSpPr/>
          <p:nvPr/>
        </p:nvSpPr>
        <p:spPr>
          <a:xfrm>
            <a:off x="911982" y="1459230"/>
            <a:ext cx="4762424" cy="3581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r>
              <a:t>mapping variants of for, to semantic methods</a:t>
            </a:r>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xfrm>
            <a:off x="152265" y="0"/>
            <a:ext cx="11887470" cy="1325563"/>
          </a:xfrm>
          <a:prstGeom prst="rect">
            <a:avLst/>
          </a:prstGeom>
        </p:spPr>
        <p:txBody>
          <a:bodyPr/>
          <a:lstStyle/>
          <a:p>
            <a:r>
              <a:rPr lang="en-US" b="1" dirty="0"/>
              <a:t>filter</a:t>
            </a:r>
            <a:r>
              <a:rPr lang="en-US" dirty="0"/>
              <a:t> vs. </a:t>
            </a:r>
            <a:r>
              <a:rPr lang="en-US" b="1" dirty="0"/>
              <a:t>for    </a:t>
            </a:r>
            <a:r>
              <a:rPr lang="en-US" b="1" dirty="0" err="1"/>
              <a:t>transformujeme</a:t>
            </a:r>
            <a:r>
              <a:rPr lang="en-US" b="1" dirty="0"/>
              <a:t> [] N – [] M</a:t>
            </a:r>
            <a:endParaRPr b="1" dirty="0"/>
          </a:p>
        </p:txBody>
      </p:sp>
      <p:pic>
        <p:nvPicPr>
          <p:cNvPr id="6" name="pasted-image.png"/>
          <p:cNvPicPr>
            <a:picLocks noChangeAspect="1"/>
          </p:cNvPicPr>
          <p:nvPr/>
        </p:nvPicPr>
        <p:blipFill>
          <a:blip r:embed="rId3"/>
          <a:stretch>
            <a:fillRect/>
          </a:stretch>
        </p:blipFill>
        <p:spPr>
          <a:xfrm>
            <a:off x="2653259" y="920540"/>
            <a:ext cx="9386476" cy="5802549"/>
          </a:xfrm>
          <a:prstGeom prst="rect">
            <a:avLst/>
          </a:prstGeom>
          <a:ln w="12700">
            <a:miter lim="400000"/>
          </a:ln>
        </p:spPr>
      </p:pic>
      <p:sp>
        <p:nvSpPr>
          <p:cNvPr id="2" name="TextBox 1">
            <a:extLst>
              <a:ext uri="{FF2B5EF4-FFF2-40B4-BE49-F238E27FC236}">
                <a16:creationId xmlns:a16="http://schemas.microsoft.com/office/drawing/2014/main" id="{0BDC3381-B438-2C45-8AB2-ACF0511E8CDF}"/>
              </a:ext>
            </a:extLst>
          </p:cNvPr>
          <p:cNvSpPr txBox="1"/>
          <p:nvPr/>
        </p:nvSpPr>
        <p:spPr>
          <a:xfrm>
            <a:off x="299803" y="1325563"/>
            <a:ext cx="2113613" cy="923330"/>
          </a:xfrm>
          <a:prstGeom prst="rect">
            <a:avLst/>
          </a:prstGeom>
          <a:noFill/>
        </p:spPr>
        <p:txBody>
          <a:bodyPr wrap="square" rtlCol="0">
            <a:spAutoFit/>
          </a:bodyPr>
          <a:lstStyle/>
          <a:p>
            <a:r>
              <a:rPr lang="sk-SK" dirty="0"/>
              <a:t>TASK:</a:t>
            </a:r>
          </a:p>
          <a:p>
            <a:r>
              <a:rPr lang="sk-SK" dirty="0"/>
              <a:t>Nájdite študentov čo majú nejakú 5ku</a:t>
            </a:r>
          </a:p>
        </p:txBody>
      </p:sp>
      <p:sp>
        <p:nvSpPr>
          <p:cNvPr id="3" name="Rectangle 2">
            <a:extLst>
              <a:ext uri="{FF2B5EF4-FFF2-40B4-BE49-F238E27FC236}">
                <a16:creationId xmlns:a16="http://schemas.microsoft.com/office/drawing/2014/main" id="{78DCA314-CF0A-F54D-86C1-E006A3547647}"/>
              </a:ext>
            </a:extLst>
          </p:cNvPr>
          <p:cNvSpPr/>
          <p:nvPr/>
        </p:nvSpPr>
        <p:spPr>
          <a:xfrm>
            <a:off x="141848" y="6015203"/>
            <a:ext cx="2429522" cy="707886"/>
          </a:xfrm>
          <a:prstGeom prst="rect">
            <a:avLst/>
          </a:prstGeom>
        </p:spPr>
        <p:txBody>
          <a:bodyPr wrap="square">
            <a:spAutoFit/>
          </a:bodyPr>
          <a:lstStyle/>
          <a:p>
            <a:r>
              <a:rPr lang="sk-SK" sz="1000" dirty="0"/>
              <a:t>/</a:t>
            </a:r>
            <a:r>
              <a:rPr lang="sk-SK" sz="1000" dirty="0" err="1"/>
              <a:t>samples</a:t>
            </a:r>
            <a:r>
              <a:rPr lang="sk-SK" sz="1000" dirty="0"/>
              <a:t>/01-iteration-functions/03-students-functional.js a </a:t>
            </a:r>
          </a:p>
          <a:p>
            <a:r>
              <a:rPr lang="sk-SK" sz="1000" dirty="0"/>
              <a:t>/</a:t>
            </a:r>
            <a:r>
              <a:rPr lang="sk-SK" sz="1000" dirty="0" err="1"/>
              <a:t>samples</a:t>
            </a:r>
            <a:r>
              <a:rPr lang="sk-SK" sz="1000" dirty="0"/>
              <a:t>/01-iteration-functions/03-students-structural.js</a:t>
            </a: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p:cNvSpPr>
          <p:nvPr>
            <p:ph type="title"/>
          </p:nvPr>
        </p:nvSpPr>
        <p:spPr>
          <a:prstGeom prst="rect">
            <a:avLst/>
          </a:prstGeom>
        </p:spPr>
        <p:txBody>
          <a:bodyPr/>
          <a:lstStyle/>
          <a:p>
            <a:r>
              <a:t>JavaScript - Array Extras vs ugly “for”</a:t>
            </a:r>
          </a:p>
        </p:txBody>
      </p:sp>
      <p:pic>
        <p:nvPicPr>
          <p:cNvPr id="159" name="pasted-image.png"/>
          <p:cNvPicPr>
            <a:picLocks noChangeAspect="1"/>
          </p:cNvPicPr>
          <p:nvPr/>
        </p:nvPicPr>
        <p:blipFill>
          <a:blip r:embed="rId3"/>
          <a:stretch>
            <a:fillRect/>
          </a:stretch>
        </p:blipFill>
        <p:spPr>
          <a:xfrm>
            <a:off x="0" y="1941219"/>
            <a:ext cx="12192000" cy="4390052"/>
          </a:xfrm>
          <a:prstGeom prst="rect">
            <a:avLst/>
          </a:prstGeom>
          <a:ln w="12700">
            <a:miter lim="400000"/>
          </a:ln>
        </p:spPr>
      </p:pic>
      <p:sp>
        <p:nvSpPr>
          <p:cNvPr id="2" name="TextBox 1">
            <a:extLst>
              <a:ext uri="{FF2B5EF4-FFF2-40B4-BE49-F238E27FC236}">
                <a16:creationId xmlns:a16="http://schemas.microsoft.com/office/drawing/2014/main" id="{2EDAEAA3-C066-8E4B-91F2-89ABFB5DAFB7}"/>
              </a:ext>
            </a:extLst>
          </p:cNvPr>
          <p:cNvSpPr txBox="1"/>
          <p:nvPr/>
        </p:nvSpPr>
        <p:spPr>
          <a:xfrm>
            <a:off x="838200" y="1454046"/>
            <a:ext cx="507927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GB" sz="1800" b="0" i="0" u="none" strike="noStrike" cap="none" spc="0" normalizeH="0" baseline="0">
                <a:ln>
                  <a:noFill/>
                </a:ln>
                <a:solidFill>
                  <a:srgbClr val="000000"/>
                </a:solidFill>
                <a:effectLst/>
                <a:uFillTx/>
                <a:latin typeface="+mn-lt"/>
                <a:ea typeface="+mn-ea"/>
                <a:cs typeface="+mn-cs"/>
                <a:sym typeface="Calibri"/>
              </a:rPr>
              <a:t>implementing changes in functional vs. </a:t>
            </a:r>
            <a:r>
              <a:rPr lang="en-GB"/>
              <a:t>structured</a:t>
            </a:r>
            <a:endParaRPr kumimoji="0" lang="en-GB" sz="1800" b="0" i="0" u="none" strike="noStrike" cap="none" spc="0" normalizeH="0" baseline="0">
              <a:ln>
                <a:noFill/>
              </a:ln>
              <a:solidFill>
                <a:srgbClr val="000000"/>
              </a:solidFill>
              <a:effectLst/>
              <a:uFillTx/>
              <a:latin typeface="+mn-lt"/>
              <a:ea typeface="+mn-ea"/>
              <a:cs typeface="+mn-cs"/>
              <a:sym typeface="Calibri"/>
            </a:endParaRPr>
          </a:p>
        </p:txBody>
      </p:sp>
      <p:sp>
        <p:nvSpPr>
          <p:cNvPr id="5" name="TextBox 4">
            <a:extLst>
              <a:ext uri="{FF2B5EF4-FFF2-40B4-BE49-F238E27FC236}">
                <a16:creationId xmlns:a16="http://schemas.microsoft.com/office/drawing/2014/main" id="{54AD0791-7D2E-DF4E-BFC7-0EF4A82DEFB8}"/>
              </a:ext>
            </a:extLst>
          </p:cNvPr>
          <p:cNvSpPr txBox="1"/>
          <p:nvPr/>
        </p:nvSpPr>
        <p:spPr>
          <a:xfrm>
            <a:off x="838200" y="6397137"/>
            <a:ext cx="201753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GB" sz="1800" b="0" i="0" u="none" strike="noStrike" cap="none" spc="0" normalizeH="0" baseline="0">
                <a:ln>
                  <a:noFill/>
                </a:ln>
                <a:solidFill>
                  <a:srgbClr val="000000"/>
                </a:solidFill>
                <a:effectLst/>
                <a:uFillTx/>
                <a:latin typeface="+mn-lt"/>
                <a:ea typeface="+mn-ea"/>
                <a:cs typeface="+mn-cs"/>
                <a:sym typeface="Calibri"/>
              </a:rPr>
              <a:t>it can be </a:t>
            </a:r>
            <a:r>
              <a:rPr kumimoji="0" lang="en-GB" sz="1800" b="0" i="0" u="none" strike="noStrike" cap="none" spc="0" normalizeH="0" baseline="0">
                <a:ln>
                  <a:noFill/>
                </a:ln>
                <a:solidFill>
                  <a:srgbClr val="00B050"/>
                </a:solidFill>
                <a:effectLst/>
                <a:uFillTx/>
                <a:latin typeface="+mn-lt"/>
                <a:ea typeface="+mn-ea"/>
                <a:cs typeface="+mn-cs"/>
                <a:sym typeface="Calibri"/>
              </a:rPr>
              <a:t>addition</a:t>
            </a:r>
          </a:p>
        </p:txBody>
      </p:sp>
      <p:sp>
        <p:nvSpPr>
          <p:cNvPr id="6" name="TextBox 5">
            <a:extLst>
              <a:ext uri="{FF2B5EF4-FFF2-40B4-BE49-F238E27FC236}">
                <a16:creationId xmlns:a16="http://schemas.microsoft.com/office/drawing/2014/main" id="{297D8E2C-66F6-7842-92BD-9994A186C0F8}"/>
              </a:ext>
            </a:extLst>
          </p:cNvPr>
          <p:cNvSpPr txBox="1"/>
          <p:nvPr/>
        </p:nvSpPr>
        <p:spPr>
          <a:xfrm>
            <a:off x="6566941" y="6362371"/>
            <a:ext cx="211852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GB" sz="1800" b="0" i="0" u="none" strike="noStrike" cap="none" spc="0" normalizeH="0" baseline="0">
                <a:ln>
                  <a:noFill/>
                </a:ln>
                <a:solidFill>
                  <a:srgbClr val="000000"/>
                </a:solidFill>
                <a:effectLst/>
                <a:uFillTx/>
                <a:latin typeface="+mn-lt"/>
                <a:ea typeface="+mn-ea"/>
                <a:cs typeface="+mn-cs"/>
                <a:sym typeface="Calibri"/>
              </a:rPr>
              <a:t>it is mostly </a:t>
            </a:r>
            <a:r>
              <a:rPr kumimoji="0" lang="en-GB" sz="1800" b="0" i="0" u="none" strike="noStrike" cap="none" spc="0" normalizeH="0" baseline="0">
                <a:ln>
                  <a:noFill/>
                </a:ln>
                <a:solidFill>
                  <a:srgbClr val="FF0000"/>
                </a:solidFill>
                <a:effectLst/>
                <a:uFillTx/>
                <a:latin typeface="+mn-lt"/>
                <a:ea typeface="+mn-ea"/>
                <a:cs typeface="+mn-cs"/>
                <a:sym typeface="Calibri"/>
              </a:rPr>
              <a:t>change</a:t>
            </a:r>
          </a:p>
        </p:txBody>
      </p:sp>
      <p:sp>
        <p:nvSpPr>
          <p:cNvPr id="7" name="Rectangle 6">
            <a:extLst>
              <a:ext uri="{FF2B5EF4-FFF2-40B4-BE49-F238E27FC236}">
                <a16:creationId xmlns:a16="http://schemas.microsoft.com/office/drawing/2014/main" id="{71A090E2-82D3-0940-9E03-F8E779BF8808}"/>
              </a:ext>
            </a:extLst>
          </p:cNvPr>
          <p:cNvSpPr/>
          <p:nvPr/>
        </p:nvSpPr>
        <p:spPr>
          <a:xfrm>
            <a:off x="8921863" y="6397137"/>
            <a:ext cx="3586773" cy="400110"/>
          </a:xfrm>
          <a:prstGeom prst="rect">
            <a:avLst/>
          </a:prstGeom>
        </p:spPr>
        <p:txBody>
          <a:bodyPr wrap="square">
            <a:spAutoFit/>
          </a:bodyPr>
          <a:lstStyle/>
          <a:p>
            <a:r>
              <a:rPr lang="sk-SK" sz="1000" dirty="0"/>
              <a:t>/</a:t>
            </a:r>
            <a:r>
              <a:rPr lang="sk-SK" sz="1000" dirty="0" err="1"/>
              <a:t>samples</a:t>
            </a:r>
            <a:r>
              <a:rPr lang="sk-SK" sz="1000" dirty="0"/>
              <a:t>/01-iteration-functions/03-students-functional.js a </a:t>
            </a:r>
          </a:p>
          <a:p>
            <a:r>
              <a:rPr lang="sk-SK" sz="1000" dirty="0"/>
              <a:t>/</a:t>
            </a:r>
            <a:r>
              <a:rPr lang="sk-SK" sz="1000" dirty="0" err="1"/>
              <a:t>samples</a:t>
            </a:r>
            <a:r>
              <a:rPr lang="sk-SK" sz="1000" dirty="0"/>
              <a:t>/01-iteration-functions/03-students-structural.js</a:t>
            </a:r>
          </a:p>
        </p:txBody>
      </p:sp>
    </p:spTree>
  </p:cSld>
  <p:clrMapOvr>
    <a:masterClrMapping/>
  </p:clrMapOvr>
  <p:transition spd="slow"/>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TotalTime>
  <Words>2836</Words>
  <Application>Microsoft Macintosh PowerPoint</Application>
  <PresentationFormat>Widescreen</PresentationFormat>
  <Paragraphs>418</Paragraphs>
  <Slides>44</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Calibri Light</vt:lpstr>
      <vt:lpstr>Office Theme</vt:lpstr>
      <vt:lpstr>Functional JavaScript</vt:lpstr>
      <vt:lpstr>Functional JavaScript</vt:lpstr>
      <vt:lpstr>RECAP: 02.02-functions.pptx</vt:lpstr>
      <vt:lpstr>Array iteration and processing functions</vt:lpstr>
      <vt:lpstr>JavaScript – "ugly" "for"</vt:lpstr>
      <vt:lpstr>JavaScript - "ugly" "for"</vt:lpstr>
      <vt:lpstr>JavaScript - array extras vs ugly “for”</vt:lpstr>
      <vt:lpstr>filter vs. for    transformujeme [] N – [] M</vt:lpstr>
      <vt:lpstr>JavaScript - Array Extras vs ugly “for”</vt:lpstr>
      <vt:lpstr>reduce vs. for</vt:lpstr>
      <vt:lpstr>JavaScript - best of both worlds  chaining of array functions</vt:lpstr>
      <vt:lpstr>find vs. for</vt:lpstr>
      <vt:lpstr>Ako funguje  reduce, reduceRight</vt:lpstr>
      <vt:lpstr>Reduce – načo sa používa</vt:lpstr>
      <vt:lpstr>Reduce – common usecases</vt:lpstr>
      <vt:lpstr>Reduce – common usecases</vt:lpstr>
      <vt:lpstr>Reduce – common usecases</vt:lpstr>
      <vt:lpstr>forEach is almost evil as for loop</vt:lpstr>
      <vt:lpstr>array extras vs. for loop iterating arrays</vt:lpstr>
      <vt:lpstr>array extras vs. for loop  </vt:lpstr>
      <vt:lpstr>Syntax</vt:lpstr>
      <vt:lpstr>Syntax - often unused</vt:lpstr>
      <vt:lpstr>semantic code ”real world” samples</vt:lpstr>
      <vt:lpstr>Programovanie z iterative functions  (array extras)</vt:lpstr>
      <vt:lpstr>Objects as data</vt:lpstr>
      <vt:lpstr>function composition</vt:lpstr>
      <vt:lpstr>composition - definitions</vt:lpstr>
      <vt:lpstr>Composition styles inline, adhoc, generic</vt:lpstr>
      <vt:lpstr>Composition styles – performance view</vt:lpstr>
      <vt:lpstr>Composition – compose and pipe </vt:lpstr>
      <vt:lpstr>other composition</vt:lpstr>
      <vt:lpstr>Why to use composition</vt:lpstr>
      <vt:lpstr>Functional vs. OO, do we have to choose ?</vt:lpstr>
      <vt:lpstr>JavaScript - too much functional ? Alebo čo sa stane, keď to “preženiete”.</vt:lpstr>
      <vt:lpstr>JavaScript - from functions to object+methods</vt:lpstr>
      <vt:lpstr>JavaScript - from methods to functions</vt:lpstr>
      <vt:lpstr>Pure functions</vt:lpstr>
      <vt:lpstr>Pure functions</vt:lpstr>
      <vt:lpstr>Pure functions</vt:lpstr>
      <vt:lpstr>pure functions</vt:lpstr>
      <vt:lpstr>pure functions</vt:lpstr>
      <vt:lpstr>Pure vs impure functions</vt:lpstr>
      <vt:lpstr>Functional vs. OO, do we have to choose ?</vt:lpstr>
      <vt:lpstr>Zvyšok na budúce......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Functional JavaScript</dc:title>
  <dc:creator>Marcus</dc:creator>
  <cp:lastModifiedBy>Marcus</cp:lastModifiedBy>
  <cp:revision>1</cp:revision>
  <dcterms:created xsi:type="dcterms:W3CDTF">2019-11-11T11:57:30Z</dcterms:created>
  <dcterms:modified xsi:type="dcterms:W3CDTF">2019-11-11T12:02:18Z</dcterms:modified>
</cp:coreProperties>
</file>